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notesMasterIdLst>
    <p:notesMasterId r:id="rId37"/>
  </p:notesMasterIdLst>
  <p:sldIdLst>
    <p:sldId id="273" r:id="rId2"/>
    <p:sldId id="267" r:id="rId3"/>
    <p:sldId id="275" r:id="rId4"/>
    <p:sldId id="274" r:id="rId5"/>
    <p:sldId id="280" r:id="rId6"/>
    <p:sldId id="282" r:id="rId7"/>
    <p:sldId id="272" r:id="rId8"/>
    <p:sldId id="264" r:id="rId9"/>
    <p:sldId id="278" r:id="rId10"/>
    <p:sldId id="265" r:id="rId11"/>
    <p:sldId id="283" r:id="rId12"/>
    <p:sldId id="268" r:id="rId13"/>
    <p:sldId id="269" r:id="rId14"/>
    <p:sldId id="270" r:id="rId15"/>
    <p:sldId id="284" r:id="rId16"/>
    <p:sldId id="279" r:id="rId17"/>
    <p:sldId id="271" r:id="rId18"/>
    <p:sldId id="276" r:id="rId19"/>
    <p:sldId id="285" r:id="rId20"/>
    <p:sldId id="277" r:id="rId21"/>
    <p:sldId id="266" r:id="rId22"/>
    <p:sldId id="259" r:id="rId23"/>
    <p:sldId id="286" r:id="rId24"/>
    <p:sldId id="281" r:id="rId25"/>
    <p:sldId id="287" r:id="rId26"/>
    <p:sldId id="288" r:id="rId27"/>
    <p:sldId id="289" r:id="rId28"/>
    <p:sldId id="290" r:id="rId29"/>
    <p:sldId id="291" r:id="rId30"/>
    <p:sldId id="292" r:id="rId31"/>
    <p:sldId id="293" r:id="rId32"/>
    <p:sldId id="294" r:id="rId33"/>
    <p:sldId id="295" r:id="rId34"/>
    <p:sldId id="296" r:id="rId35"/>
    <p:sldId id="297"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8967E0-F509-445F-B205-F0B71C22C968}" type="datetimeFigureOut">
              <a:rPr lang="en-US" smtClean="0"/>
              <a:t>9/23/2024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5EE680-982E-42E0-A978-1951BE73203E}" type="slidenum">
              <a:rPr lang="en-US" smtClean="0"/>
              <a:t>‹#›</a:t>
            </a:fld>
            <a:endParaRPr lang="en-US"/>
          </a:p>
        </p:txBody>
      </p:sp>
    </p:spTree>
    <p:extLst>
      <p:ext uri="{BB962C8B-B14F-4D97-AF65-F5344CB8AC3E}">
        <p14:creationId xmlns:p14="http://schemas.microsoft.com/office/powerpoint/2010/main" val="3304362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 Identify sales performance by region and associated factors.</a:t>
            </a:r>
          </a:p>
          <a:p>
            <a:endParaRPr lang="en-US" dirty="0"/>
          </a:p>
        </p:txBody>
      </p:sp>
      <p:sp>
        <p:nvSpPr>
          <p:cNvPr id="4" name="Slide Number Placeholder 3"/>
          <p:cNvSpPr>
            <a:spLocks noGrp="1"/>
          </p:cNvSpPr>
          <p:nvPr>
            <p:ph type="sldNum" sz="quarter" idx="5"/>
          </p:nvPr>
        </p:nvSpPr>
        <p:spPr/>
        <p:txBody>
          <a:bodyPr/>
          <a:lstStyle/>
          <a:p>
            <a:fld id="{605EE680-982E-42E0-A978-1951BE73203E}" type="slidenum">
              <a:rPr lang="en-US" smtClean="0"/>
              <a:t>24</a:t>
            </a:fld>
            <a:endParaRPr lang="en-US"/>
          </a:p>
        </p:txBody>
      </p:sp>
    </p:spTree>
    <p:extLst>
      <p:ext uri="{BB962C8B-B14F-4D97-AF65-F5344CB8AC3E}">
        <p14:creationId xmlns:p14="http://schemas.microsoft.com/office/powerpoint/2010/main" val="4006471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 Analyze demographic factors for marketing insights.</a:t>
            </a:r>
          </a:p>
        </p:txBody>
      </p:sp>
      <p:sp>
        <p:nvSpPr>
          <p:cNvPr id="4" name="Slide Number Placeholder 3"/>
          <p:cNvSpPr>
            <a:spLocks noGrp="1"/>
          </p:cNvSpPr>
          <p:nvPr>
            <p:ph type="sldNum" sz="quarter" idx="5"/>
          </p:nvPr>
        </p:nvSpPr>
        <p:spPr/>
        <p:txBody>
          <a:bodyPr/>
          <a:lstStyle/>
          <a:p>
            <a:fld id="{605EE680-982E-42E0-A978-1951BE73203E}" type="slidenum">
              <a:rPr lang="en-US" smtClean="0"/>
              <a:t>33</a:t>
            </a:fld>
            <a:endParaRPr lang="en-US"/>
          </a:p>
        </p:txBody>
      </p:sp>
    </p:spTree>
    <p:extLst>
      <p:ext uri="{BB962C8B-B14F-4D97-AF65-F5344CB8AC3E}">
        <p14:creationId xmlns:p14="http://schemas.microsoft.com/office/powerpoint/2010/main" val="605098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 Identify regions with low sales but high potential.</a:t>
            </a:r>
          </a:p>
        </p:txBody>
      </p:sp>
      <p:sp>
        <p:nvSpPr>
          <p:cNvPr id="4" name="Slide Number Placeholder 3"/>
          <p:cNvSpPr>
            <a:spLocks noGrp="1"/>
          </p:cNvSpPr>
          <p:nvPr>
            <p:ph type="sldNum" sz="quarter" idx="5"/>
          </p:nvPr>
        </p:nvSpPr>
        <p:spPr/>
        <p:txBody>
          <a:bodyPr/>
          <a:lstStyle/>
          <a:p>
            <a:fld id="{605EE680-982E-42E0-A978-1951BE73203E}" type="slidenum">
              <a:rPr lang="en-US" smtClean="0"/>
              <a:t>34</a:t>
            </a:fld>
            <a:endParaRPr lang="en-US"/>
          </a:p>
        </p:txBody>
      </p:sp>
    </p:spTree>
    <p:extLst>
      <p:ext uri="{BB962C8B-B14F-4D97-AF65-F5344CB8AC3E}">
        <p14:creationId xmlns:p14="http://schemas.microsoft.com/office/powerpoint/2010/main" val="4021739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 Analyze customer preferences based on demographic factors like country or credit limit.</a:t>
            </a:r>
          </a:p>
          <a:p>
            <a:endParaRPr lang="en-US" dirty="0"/>
          </a:p>
        </p:txBody>
      </p:sp>
      <p:sp>
        <p:nvSpPr>
          <p:cNvPr id="4" name="Slide Number Placeholder 3"/>
          <p:cNvSpPr>
            <a:spLocks noGrp="1"/>
          </p:cNvSpPr>
          <p:nvPr>
            <p:ph type="sldNum" sz="quarter" idx="5"/>
          </p:nvPr>
        </p:nvSpPr>
        <p:spPr/>
        <p:txBody>
          <a:bodyPr/>
          <a:lstStyle/>
          <a:p>
            <a:fld id="{605EE680-982E-42E0-A978-1951BE73203E}" type="slidenum">
              <a:rPr lang="en-US" smtClean="0"/>
              <a:t>35</a:t>
            </a:fld>
            <a:endParaRPr lang="en-US"/>
          </a:p>
        </p:txBody>
      </p:sp>
    </p:spTree>
    <p:extLst>
      <p:ext uri="{BB962C8B-B14F-4D97-AF65-F5344CB8AC3E}">
        <p14:creationId xmlns:p14="http://schemas.microsoft.com/office/powerpoint/2010/main" val="1779865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 Analyze average order value per customer and suggest strategies to increase it.</a:t>
            </a:r>
          </a:p>
          <a:p>
            <a:endParaRPr lang="en-US" dirty="0"/>
          </a:p>
        </p:txBody>
      </p:sp>
      <p:sp>
        <p:nvSpPr>
          <p:cNvPr id="4" name="Slide Number Placeholder 3"/>
          <p:cNvSpPr>
            <a:spLocks noGrp="1"/>
          </p:cNvSpPr>
          <p:nvPr>
            <p:ph type="sldNum" sz="quarter" idx="5"/>
          </p:nvPr>
        </p:nvSpPr>
        <p:spPr/>
        <p:txBody>
          <a:bodyPr/>
          <a:lstStyle/>
          <a:p>
            <a:fld id="{605EE680-982E-42E0-A978-1951BE73203E}" type="slidenum">
              <a:rPr lang="en-US" smtClean="0"/>
              <a:t>25</a:t>
            </a:fld>
            <a:endParaRPr lang="en-US"/>
          </a:p>
        </p:txBody>
      </p:sp>
    </p:spTree>
    <p:extLst>
      <p:ext uri="{BB962C8B-B14F-4D97-AF65-F5344CB8AC3E}">
        <p14:creationId xmlns:p14="http://schemas.microsoft.com/office/powerpoint/2010/main" val="522114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 Identify product lines and regions contributing to sales growth.</a:t>
            </a:r>
          </a:p>
        </p:txBody>
      </p:sp>
      <p:sp>
        <p:nvSpPr>
          <p:cNvPr id="4" name="Slide Number Placeholder 3"/>
          <p:cNvSpPr>
            <a:spLocks noGrp="1"/>
          </p:cNvSpPr>
          <p:nvPr>
            <p:ph type="sldNum" sz="quarter" idx="5"/>
          </p:nvPr>
        </p:nvSpPr>
        <p:spPr/>
        <p:txBody>
          <a:bodyPr/>
          <a:lstStyle/>
          <a:p>
            <a:fld id="{605EE680-982E-42E0-A978-1951BE73203E}" type="slidenum">
              <a:rPr lang="en-US" smtClean="0"/>
              <a:t>26</a:t>
            </a:fld>
            <a:endParaRPr lang="en-US"/>
          </a:p>
        </p:txBody>
      </p:sp>
    </p:spTree>
    <p:extLst>
      <p:ext uri="{BB962C8B-B14F-4D97-AF65-F5344CB8AC3E}">
        <p14:creationId xmlns:p14="http://schemas.microsoft.com/office/powerpoint/2010/main" val="2101366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 Identify top-selling products and their features.</a:t>
            </a:r>
          </a:p>
          <a:p>
            <a:endParaRPr lang="en-US" dirty="0"/>
          </a:p>
        </p:txBody>
      </p:sp>
      <p:sp>
        <p:nvSpPr>
          <p:cNvPr id="4" name="Slide Number Placeholder 3"/>
          <p:cNvSpPr>
            <a:spLocks noGrp="1"/>
          </p:cNvSpPr>
          <p:nvPr>
            <p:ph type="sldNum" sz="quarter" idx="5"/>
          </p:nvPr>
        </p:nvSpPr>
        <p:spPr/>
        <p:txBody>
          <a:bodyPr/>
          <a:lstStyle/>
          <a:p>
            <a:fld id="{605EE680-982E-42E0-A978-1951BE73203E}" type="slidenum">
              <a:rPr lang="en-US" smtClean="0"/>
              <a:t>27</a:t>
            </a:fld>
            <a:endParaRPr lang="en-US"/>
          </a:p>
        </p:txBody>
      </p:sp>
    </p:spTree>
    <p:extLst>
      <p:ext uri="{BB962C8B-B14F-4D97-AF65-F5344CB8AC3E}">
        <p14:creationId xmlns:p14="http://schemas.microsoft.com/office/powerpoint/2010/main" val="14519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 Analyze product performance and suggest changes based on market demand.</a:t>
            </a:r>
          </a:p>
          <a:p>
            <a:endParaRPr lang="en-US" dirty="0"/>
          </a:p>
        </p:txBody>
      </p:sp>
      <p:sp>
        <p:nvSpPr>
          <p:cNvPr id="4" name="Slide Number Placeholder 3"/>
          <p:cNvSpPr>
            <a:spLocks noGrp="1"/>
          </p:cNvSpPr>
          <p:nvPr>
            <p:ph type="sldNum" sz="quarter" idx="5"/>
          </p:nvPr>
        </p:nvSpPr>
        <p:spPr/>
        <p:txBody>
          <a:bodyPr/>
          <a:lstStyle/>
          <a:p>
            <a:fld id="{605EE680-982E-42E0-A978-1951BE73203E}" type="slidenum">
              <a:rPr lang="en-US" smtClean="0"/>
              <a:t>28</a:t>
            </a:fld>
            <a:endParaRPr lang="en-US"/>
          </a:p>
        </p:txBody>
      </p:sp>
    </p:spTree>
    <p:extLst>
      <p:ext uri="{BB962C8B-B14F-4D97-AF65-F5344CB8AC3E}">
        <p14:creationId xmlns:p14="http://schemas.microsoft.com/office/powerpoint/2010/main" val="1259970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 Identify underperforming products in specific markets.</a:t>
            </a:r>
          </a:p>
        </p:txBody>
      </p:sp>
      <p:sp>
        <p:nvSpPr>
          <p:cNvPr id="4" name="Slide Number Placeholder 3"/>
          <p:cNvSpPr>
            <a:spLocks noGrp="1"/>
          </p:cNvSpPr>
          <p:nvPr>
            <p:ph type="sldNum" sz="quarter" idx="5"/>
          </p:nvPr>
        </p:nvSpPr>
        <p:spPr/>
        <p:txBody>
          <a:bodyPr/>
          <a:lstStyle/>
          <a:p>
            <a:fld id="{605EE680-982E-42E0-A978-1951BE73203E}" type="slidenum">
              <a:rPr lang="en-US" smtClean="0"/>
              <a:t>29</a:t>
            </a:fld>
            <a:endParaRPr lang="en-US"/>
          </a:p>
        </p:txBody>
      </p:sp>
    </p:spTree>
    <p:extLst>
      <p:ext uri="{BB962C8B-B14F-4D97-AF65-F5344CB8AC3E}">
        <p14:creationId xmlns:p14="http://schemas.microsoft.com/office/powerpoint/2010/main" val="2085560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 Analyze repeat purchase patterns.</a:t>
            </a:r>
          </a:p>
          <a:p>
            <a:endParaRPr lang="en-US" dirty="0"/>
          </a:p>
        </p:txBody>
      </p:sp>
      <p:sp>
        <p:nvSpPr>
          <p:cNvPr id="4" name="Slide Number Placeholder 3"/>
          <p:cNvSpPr>
            <a:spLocks noGrp="1"/>
          </p:cNvSpPr>
          <p:nvPr>
            <p:ph type="sldNum" sz="quarter" idx="5"/>
          </p:nvPr>
        </p:nvSpPr>
        <p:spPr/>
        <p:txBody>
          <a:bodyPr/>
          <a:lstStyle/>
          <a:p>
            <a:fld id="{605EE680-982E-42E0-A978-1951BE73203E}" type="slidenum">
              <a:rPr lang="en-US" smtClean="0"/>
              <a:t>30</a:t>
            </a:fld>
            <a:endParaRPr lang="en-US"/>
          </a:p>
        </p:txBody>
      </p:sp>
    </p:spTree>
    <p:extLst>
      <p:ext uri="{BB962C8B-B14F-4D97-AF65-F5344CB8AC3E}">
        <p14:creationId xmlns:p14="http://schemas.microsoft.com/office/powerpoint/2010/main" val="1860560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 Compare product preferences by region.</a:t>
            </a:r>
          </a:p>
          <a:p>
            <a:endParaRPr lang="en-US" dirty="0"/>
          </a:p>
        </p:txBody>
      </p:sp>
      <p:sp>
        <p:nvSpPr>
          <p:cNvPr id="4" name="Slide Number Placeholder 3"/>
          <p:cNvSpPr>
            <a:spLocks noGrp="1"/>
          </p:cNvSpPr>
          <p:nvPr>
            <p:ph type="sldNum" sz="quarter" idx="5"/>
          </p:nvPr>
        </p:nvSpPr>
        <p:spPr/>
        <p:txBody>
          <a:bodyPr/>
          <a:lstStyle/>
          <a:p>
            <a:fld id="{605EE680-982E-42E0-A978-1951BE73203E}" type="slidenum">
              <a:rPr lang="en-US" smtClean="0"/>
              <a:t>31</a:t>
            </a:fld>
            <a:endParaRPr lang="en-US"/>
          </a:p>
        </p:txBody>
      </p:sp>
    </p:spTree>
    <p:extLst>
      <p:ext uri="{BB962C8B-B14F-4D97-AF65-F5344CB8AC3E}">
        <p14:creationId xmlns:p14="http://schemas.microsoft.com/office/powerpoint/2010/main" val="123922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 Identify high-value customers and their characteristics.</a:t>
            </a:r>
          </a:p>
        </p:txBody>
      </p:sp>
      <p:sp>
        <p:nvSpPr>
          <p:cNvPr id="4" name="Slide Number Placeholder 3"/>
          <p:cNvSpPr>
            <a:spLocks noGrp="1"/>
          </p:cNvSpPr>
          <p:nvPr>
            <p:ph type="sldNum" sz="quarter" idx="5"/>
          </p:nvPr>
        </p:nvSpPr>
        <p:spPr/>
        <p:txBody>
          <a:bodyPr/>
          <a:lstStyle/>
          <a:p>
            <a:fld id="{605EE680-982E-42E0-A978-1951BE73203E}" type="slidenum">
              <a:rPr lang="en-US" smtClean="0"/>
              <a:t>32</a:t>
            </a:fld>
            <a:endParaRPr lang="en-US"/>
          </a:p>
        </p:txBody>
      </p:sp>
    </p:spTree>
    <p:extLst>
      <p:ext uri="{BB962C8B-B14F-4D97-AF65-F5344CB8AC3E}">
        <p14:creationId xmlns:p14="http://schemas.microsoft.com/office/powerpoint/2010/main" val="1804193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D99636-DDDA-4E3F-A024-CA16AF1C2779}"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6C6A0-8B9D-40DE-9977-89770CF59B0F}" type="slidenum">
              <a:rPr lang="en-US" smtClean="0"/>
              <a:t>‹#›</a:t>
            </a:fld>
            <a:endParaRPr lang="en-US"/>
          </a:p>
        </p:txBody>
      </p:sp>
    </p:spTree>
    <p:extLst>
      <p:ext uri="{BB962C8B-B14F-4D97-AF65-F5344CB8AC3E}">
        <p14:creationId xmlns:p14="http://schemas.microsoft.com/office/powerpoint/2010/main" val="2653010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D99636-DDDA-4E3F-A024-CA16AF1C2779}"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86C6A0-8B9D-40DE-9977-89770CF59B0F}" type="slidenum">
              <a:rPr lang="en-US" smtClean="0"/>
              <a:t>‹#›</a:t>
            </a:fld>
            <a:endParaRPr lang="en-US"/>
          </a:p>
        </p:txBody>
      </p:sp>
    </p:spTree>
    <p:extLst>
      <p:ext uri="{BB962C8B-B14F-4D97-AF65-F5344CB8AC3E}">
        <p14:creationId xmlns:p14="http://schemas.microsoft.com/office/powerpoint/2010/main" val="2830605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D99636-DDDA-4E3F-A024-CA16AF1C2779}"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86C6A0-8B9D-40DE-9977-89770CF59B0F}" type="slidenum">
              <a:rPr lang="en-US" smtClean="0"/>
              <a:t>‹#›</a:t>
            </a:fld>
            <a:endParaRPr lang="en-US"/>
          </a:p>
        </p:txBody>
      </p:sp>
    </p:spTree>
    <p:extLst>
      <p:ext uri="{BB962C8B-B14F-4D97-AF65-F5344CB8AC3E}">
        <p14:creationId xmlns:p14="http://schemas.microsoft.com/office/powerpoint/2010/main" val="3596477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D99636-DDDA-4E3F-A024-CA16AF1C2779}"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86C6A0-8B9D-40DE-9977-89770CF59B0F}"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3182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D99636-DDDA-4E3F-A024-CA16AF1C2779}"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86C6A0-8B9D-40DE-9977-89770CF59B0F}" type="slidenum">
              <a:rPr lang="en-US" smtClean="0"/>
              <a:t>‹#›</a:t>
            </a:fld>
            <a:endParaRPr lang="en-US"/>
          </a:p>
        </p:txBody>
      </p:sp>
    </p:spTree>
    <p:extLst>
      <p:ext uri="{BB962C8B-B14F-4D97-AF65-F5344CB8AC3E}">
        <p14:creationId xmlns:p14="http://schemas.microsoft.com/office/powerpoint/2010/main" val="20159909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5D99636-DDDA-4E3F-A024-CA16AF1C2779}" type="datetimeFigureOut">
              <a:rPr lang="en-US" smtClean="0"/>
              <a:t>9/23/2024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86C6A0-8B9D-40DE-9977-89770CF59B0F}" type="slidenum">
              <a:rPr lang="en-US" smtClean="0"/>
              <a:t>‹#›</a:t>
            </a:fld>
            <a:endParaRPr lang="en-US"/>
          </a:p>
        </p:txBody>
      </p:sp>
    </p:spTree>
    <p:extLst>
      <p:ext uri="{BB962C8B-B14F-4D97-AF65-F5344CB8AC3E}">
        <p14:creationId xmlns:p14="http://schemas.microsoft.com/office/powerpoint/2010/main" val="1596296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5D99636-DDDA-4E3F-A024-CA16AF1C2779}" type="datetimeFigureOut">
              <a:rPr lang="en-US" smtClean="0"/>
              <a:t>9/23/2024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86C6A0-8B9D-40DE-9977-89770CF59B0F}" type="slidenum">
              <a:rPr lang="en-US" smtClean="0"/>
              <a:t>‹#›</a:t>
            </a:fld>
            <a:endParaRPr lang="en-US"/>
          </a:p>
        </p:txBody>
      </p:sp>
    </p:spTree>
    <p:extLst>
      <p:ext uri="{BB962C8B-B14F-4D97-AF65-F5344CB8AC3E}">
        <p14:creationId xmlns:p14="http://schemas.microsoft.com/office/powerpoint/2010/main" val="35638105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D99636-DDDA-4E3F-A024-CA16AF1C2779}"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6C6A0-8B9D-40DE-9977-89770CF59B0F}" type="slidenum">
              <a:rPr lang="en-US" smtClean="0"/>
              <a:t>‹#›</a:t>
            </a:fld>
            <a:endParaRPr lang="en-US"/>
          </a:p>
        </p:txBody>
      </p:sp>
    </p:spTree>
    <p:extLst>
      <p:ext uri="{BB962C8B-B14F-4D97-AF65-F5344CB8AC3E}">
        <p14:creationId xmlns:p14="http://schemas.microsoft.com/office/powerpoint/2010/main" val="20719877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D99636-DDDA-4E3F-A024-CA16AF1C2779}"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6C6A0-8B9D-40DE-9977-89770CF59B0F}" type="slidenum">
              <a:rPr lang="en-US" smtClean="0"/>
              <a:t>‹#›</a:t>
            </a:fld>
            <a:endParaRPr lang="en-US"/>
          </a:p>
        </p:txBody>
      </p:sp>
    </p:spTree>
    <p:extLst>
      <p:ext uri="{BB962C8B-B14F-4D97-AF65-F5344CB8AC3E}">
        <p14:creationId xmlns:p14="http://schemas.microsoft.com/office/powerpoint/2010/main" val="456724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D99636-DDDA-4E3F-A024-CA16AF1C2779}"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6C6A0-8B9D-40DE-9977-89770CF59B0F}" type="slidenum">
              <a:rPr lang="en-US" smtClean="0"/>
              <a:t>‹#›</a:t>
            </a:fld>
            <a:endParaRPr lang="en-US"/>
          </a:p>
        </p:txBody>
      </p:sp>
    </p:spTree>
    <p:extLst>
      <p:ext uri="{BB962C8B-B14F-4D97-AF65-F5344CB8AC3E}">
        <p14:creationId xmlns:p14="http://schemas.microsoft.com/office/powerpoint/2010/main" val="87649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D99636-DDDA-4E3F-A024-CA16AF1C2779}"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6C6A0-8B9D-40DE-9977-89770CF59B0F}" type="slidenum">
              <a:rPr lang="en-US" smtClean="0"/>
              <a:t>‹#›</a:t>
            </a:fld>
            <a:endParaRPr lang="en-US"/>
          </a:p>
        </p:txBody>
      </p:sp>
    </p:spTree>
    <p:extLst>
      <p:ext uri="{BB962C8B-B14F-4D97-AF65-F5344CB8AC3E}">
        <p14:creationId xmlns:p14="http://schemas.microsoft.com/office/powerpoint/2010/main" val="35790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D99636-DDDA-4E3F-A024-CA16AF1C2779}"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86C6A0-8B9D-40DE-9977-89770CF59B0F}" type="slidenum">
              <a:rPr lang="en-US" smtClean="0"/>
              <a:t>‹#›</a:t>
            </a:fld>
            <a:endParaRPr lang="en-US"/>
          </a:p>
        </p:txBody>
      </p:sp>
    </p:spTree>
    <p:extLst>
      <p:ext uri="{BB962C8B-B14F-4D97-AF65-F5344CB8AC3E}">
        <p14:creationId xmlns:p14="http://schemas.microsoft.com/office/powerpoint/2010/main" val="2827665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D99636-DDDA-4E3F-A024-CA16AF1C2779}" type="datetimeFigureOut">
              <a:rPr lang="en-US" smtClean="0"/>
              <a:t>9/23/2024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86C6A0-8B9D-40DE-9977-89770CF59B0F}" type="slidenum">
              <a:rPr lang="en-US" smtClean="0"/>
              <a:t>‹#›</a:t>
            </a:fld>
            <a:endParaRPr lang="en-US"/>
          </a:p>
        </p:txBody>
      </p:sp>
    </p:spTree>
    <p:extLst>
      <p:ext uri="{BB962C8B-B14F-4D97-AF65-F5344CB8AC3E}">
        <p14:creationId xmlns:p14="http://schemas.microsoft.com/office/powerpoint/2010/main" val="523186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D99636-DDDA-4E3F-A024-CA16AF1C2779}" type="datetimeFigureOut">
              <a:rPr lang="en-US" smtClean="0"/>
              <a:t>9/23/2024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86C6A0-8B9D-40DE-9977-89770CF59B0F}" type="slidenum">
              <a:rPr lang="en-US" smtClean="0"/>
              <a:t>‹#›</a:t>
            </a:fld>
            <a:endParaRPr lang="en-US"/>
          </a:p>
        </p:txBody>
      </p:sp>
    </p:spTree>
    <p:extLst>
      <p:ext uri="{BB962C8B-B14F-4D97-AF65-F5344CB8AC3E}">
        <p14:creationId xmlns:p14="http://schemas.microsoft.com/office/powerpoint/2010/main" val="2518249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D99636-DDDA-4E3F-A024-CA16AF1C2779}" type="datetimeFigureOut">
              <a:rPr lang="en-US" smtClean="0"/>
              <a:t>9/23/2024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86C6A0-8B9D-40DE-9977-89770CF59B0F}" type="slidenum">
              <a:rPr lang="en-US" smtClean="0"/>
              <a:t>‹#›</a:t>
            </a:fld>
            <a:endParaRPr lang="en-US"/>
          </a:p>
        </p:txBody>
      </p:sp>
    </p:spTree>
    <p:extLst>
      <p:ext uri="{BB962C8B-B14F-4D97-AF65-F5344CB8AC3E}">
        <p14:creationId xmlns:p14="http://schemas.microsoft.com/office/powerpoint/2010/main" val="2827226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D99636-DDDA-4E3F-A024-CA16AF1C2779}"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86C6A0-8B9D-40DE-9977-89770CF59B0F}" type="slidenum">
              <a:rPr lang="en-US" smtClean="0"/>
              <a:t>‹#›</a:t>
            </a:fld>
            <a:endParaRPr lang="en-US"/>
          </a:p>
        </p:txBody>
      </p:sp>
    </p:spTree>
    <p:extLst>
      <p:ext uri="{BB962C8B-B14F-4D97-AF65-F5344CB8AC3E}">
        <p14:creationId xmlns:p14="http://schemas.microsoft.com/office/powerpoint/2010/main" val="2939378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D99636-DDDA-4E3F-A024-CA16AF1C2779}"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986C6A0-8B9D-40DE-9977-89770CF59B0F}" type="slidenum">
              <a:rPr lang="en-US" smtClean="0"/>
              <a:t>‹#›</a:t>
            </a:fld>
            <a:endParaRPr lang="en-US"/>
          </a:p>
        </p:txBody>
      </p:sp>
    </p:spTree>
    <p:extLst>
      <p:ext uri="{BB962C8B-B14F-4D97-AF65-F5344CB8AC3E}">
        <p14:creationId xmlns:p14="http://schemas.microsoft.com/office/powerpoint/2010/main" val="3155511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5D99636-DDDA-4E3F-A024-CA16AF1C2779}" type="datetimeFigureOut">
              <a:rPr lang="en-US" smtClean="0"/>
              <a:t>9/23/2024</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986C6A0-8B9D-40DE-9977-89770CF59B0F}" type="slidenum">
              <a:rPr lang="en-US" smtClean="0"/>
              <a:t>‹#›</a:t>
            </a:fld>
            <a:endParaRPr lang="en-US"/>
          </a:p>
        </p:txBody>
      </p:sp>
    </p:spTree>
    <p:extLst>
      <p:ext uri="{BB962C8B-B14F-4D97-AF65-F5344CB8AC3E}">
        <p14:creationId xmlns:p14="http://schemas.microsoft.com/office/powerpoint/2010/main" val="4263376617"/>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4F3FF3-E268-4CB5-A81E-1801DE2DCF46}"/>
              </a:ext>
            </a:extLst>
          </p:cNvPr>
          <p:cNvSpPr txBox="1"/>
          <p:nvPr/>
        </p:nvSpPr>
        <p:spPr>
          <a:xfrm>
            <a:off x="1484796" y="2905780"/>
            <a:ext cx="7452851" cy="523220"/>
          </a:xfrm>
          <a:prstGeom prst="rect">
            <a:avLst/>
          </a:prstGeom>
          <a:noFill/>
        </p:spPr>
        <p:txBody>
          <a:bodyPr wrap="square" rtlCol="0">
            <a:spAutoFit/>
          </a:bodyPr>
          <a:lstStyle/>
          <a:p>
            <a:r>
              <a:rPr lang="en-US" sz="2800" dirty="0">
                <a:solidFill>
                  <a:schemeClr val="tx1">
                    <a:lumMod val="85000"/>
                  </a:schemeClr>
                </a:solidFill>
                <a:latin typeface="Perpetua Titling MT" panose="02020502060505020804" pitchFamily="18" charset="0"/>
              </a:rPr>
              <a:t>Capstone Project – Retail Analysis</a:t>
            </a:r>
          </a:p>
        </p:txBody>
      </p:sp>
      <p:pic>
        <p:nvPicPr>
          <p:cNvPr id="3" name="Picture 2">
            <a:extLst>
              <a:ext uri="{FF2B5EF4-FFF2-40B4-BE49-F238E27FC236}">
                <a16:creationId xmlns:a16="http://schemas.microsoft.com/office/drawing/2014/main" id="{F36D21D3-C628-853A-CB9D-C2B1EBEF0B53}"/>
              </a:ext>
            </a:extLst>
          </p:cNvPr>
          <p:cNvPicPr>
            <a:picLocks noChangeAspect="1"/>
          </p:cNvPicPr>
          <p:nvPr/>
        </p:nvPicPr>
        <p:blipFill>
          <a:blip r:embed="rId2">
            <a:duotone>
              <a:prstClr val="black"/>
              <a:schemeClr val="tx1">
                <a:lumMod val="95000"/>
                <a:tint val="45000"/>
                <a:satMod val="400000"/>
              </a:schemeClr>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443221" y="435569"/>
            <a:ext cx="2083150" cy="466625"/>
          </a:xfrm>
          <a:prstGeom prst="rect">
            <a:avLst/>
          </a:prstGeom>
        </p:spPr>
      </p:pic>
    </p:spTree>
    <p:extLst>
      <p:ext uri="{BB962C8B-B14F-4D97-AF65-F5344CB8AC3E}">
        <p14:creationId xmlns:p14="http://schemas.microsoft.com/office/powerpoint/2010/main" val="214874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3260D8-54BD-2239-8B18-ACF7E0BEC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528" y="593829"/>
            <a:ext cx="7779628" cy="216267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D0DECD2B-2435-1D98-999F-E04895E07FDE}"/>
              </a:ext>
            </a:extLst>
          </p:cNvPr>
          <p:cNvSpPr txBox="1"/>
          <p:nvPr/>
        </p:nvSpPr>
        <p:spPr>
          <a:xfrm>
            <a:off x="3418515" y="3148078"/>
            <a:ext cx="5535561" cy="707886"/>
          </a:xfrm>
          <a:prstGeom prst="rect">
            <a:avLst/>
          </a:prstGeom>
          <a:noFill/>
        </p:spPr>
        <p:txBody>
          <a:bodyPr wrap="square" rtlCol="0">
            <a:spAutoFit/>
          </a:bodyPr>
          <a:lstStyle/>
          <a:p>
            <a:r>
              <a:rPr lang="en-US" sz="2000" dirty="0">
                <a:solidFill>
                  <a:schemeClr val="tx1">
                    <a:lumMod val="85000"/>
                  </a:schemeClr>
                </a:solidFill>
                <a:latin typeface="Sylfaen" panose="010A0502050306030303" pitchFamily="18" charset="0"/>
              </a:rPr>
              <a:t>How does customer lifetime value vary for different customer acquisition channels?</a:t>
            </a:r>
          </a:p>
        </p:txBody>
      </p:sp>
      <p:sp>
        <p:nvSpPr>
          <p:cNvPr id="5" name="TextBox 4">
            <a:extLst>
              <a:ext uri="{FF2B5EF4-FFF2-40B4-BE49-F238E27FC236}">
                <a16:creationId xmlns:a16="http://schemas.microsoft.com/office/drawing/2014/main" id="{C4EFB7AB-19F0-4FA9-8E32-EBC3E36E0603}"/>
              </a:ext>
            </a:extLst>
          </p:cNvPr>
          <p:cNvSpPr txBox="1"/>
          <p:nvPr/>
        </p:nvSpPr>
        <p:spPr>
          <a:xfrm>
            <a:off x="2389239" y="4101495"/>
            <a:ext cx="7413522"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40000"/>
                    <a:lumOff val="60000"/>
                  </a:schemeClr>
                </a:solidFill>
                <a:latin typeface="Sylfaen" panose="010A0502050306030303" pitchFamily="18" charset="0"/>
              </a:rPr>
              <a:t>The USA and Spain lead in Customer Lifetime Value (CLTV), with significantly higher values compared to other countries.</a:t>
            </a:r>
          </a:p>
          <a:p>
            <a:pPr marL="285750" indent="-285750">
              <a:buFont typeface="Arial" panose="020B0604020202020204" pitchFamily="34" charset="0"/>
              <a:buChar char="•"/>
            </a:pPr>
            <a:r>
              <a:rPr lang="en-US" dirty="0">
                <a:solidFill>
                  <a:schemeClr val="bg2">
                    <a:lumMod val="40000"/>
                    <a:lumOff val="60000"/>
                  </a:schemeClr>
                </a:solidFill>
                <a:latin typeface="Sylfaen" panose="010A0502050306030303" pitchFamily="18" charset="0"/>
              </a:rPr>
              <a:t>The trend drops off sharply after the top-performing regions, showing a wide disparity in CLTV between major and minor markets.</a:t>
            </a:r>
          </a:p>
          <a:p>
            <a:pPr marL="285750" indent="-285750">
              <a:buFont typeface="Arial" panose="020B0604020202020204" pitchFamily="34" charset="0"/>
              <a:buChar char="•"/>
            </a:pPr>
            <a:r>
              <a:rPr lang="en-US" dirty="0">
                <a:solidFill>
                  <a:schemeClr val="bg2">
                    <a:lumMod val="40000"/>
                    <a:lumOff val="60000"/>
                  </a:schemeClr>
                </a:solidFill>
                <a:latin typeface="Sylfaen" panose="010A0502050306030303" pitchFamily="18" charset="0"/>
              </a:rPr>
              <a:t>Channels contributing to regions like New Zealand and Germany see lower lifetime values.</a:t>
            </a:r>
          </a:p>
        </p:txBody>
      </p:sp>
    </p:spTree>
    <p:extLst>
      <p:ext uri="{BB962C8B-B14F-4D97-AF65-F5344CB8AC3E}">
        <p14:creationId xmlns:p14="http://schemas.microsoft.com/office/powerpoint/2010/main" val="3962238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6D717C-2AD9-9C6F-6A14-73E29D607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91" y="130754"/>
            <a:ext cx="11325426" cy="63624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94940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D895E0-91D6-EA44-BE7B-20A1D254B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88" y="1606417"/>
            <a:ext cx="4706480" cy="337846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F9DD65DA-472B-629C-9698-25C60A647610}"/>
              </a:ext>
            </a:extLst>
          </p:cNvPr>
          <p:cNvSpPr txBox="1"/>
          <p:nvPr/>
        </p:nvSpPr>
        <p:spPr>
          <a:xfrm>
            <a:off x="6567948" y="1098585"/>
            <a:ext cx="4706480" cy="1015663"/>
          </a:xfrm>
          <a:prstGeom prst="rect">
            <a:avLst/>
          </a:prstGeom>
          <a:noFill/>
        </p:spPr>
        <p:txBody>
          <a:bodyPr wrap="square" rtlCol="0">
            <a:spAutoFit/>
          </a:bodyPr>
          <a:lstStyle/>
          <a:p>
            <a:r>
              <a:rPr lang="en-US" sz="2000" dirty="0">
                <a:solidFill>
                  <a:schemeClr val="tx1">
                    <a:lumMod val="85000"/>
                  </a:schemeClr>
                </a:solidFill>
                <a:latin typeface="Sylfaen" panose="010A0502050306030303" pitchFamily="18" charset="0"/>
              </a:rPr>
              <a:t>How does the profitability of different products compare based on their quantity in stock? </a:t>
            </a:r>
          </a:p>
        </p:txBody>
      </p:sp>
      <p:sp>
        <p:nvSpPr>
          <p:cNvPr id="5" name="TextBox 4">
            <a:extLst>
              <a:ext uri="{FF2B5EF4-FFF2-40B4-BE49-F238E27FC236}">
                <a16:creationId xmlns:a16="http://schemas.microsoft.com/office/drawing/2014/main" id="{6F5E5484-0028-2206-33D2-C400DB1010FD}"/>
              </a:ext>
            </a:extLst>
          </p:cNvPr>
          <p:cNvSpPr txBox="1"/>
          <p:nvPr/>
        </p:nvSpPr>
        <p:spPr>
          <a:xfrm>
            <a:off x="6246656" y="2271251"/>
            <a:ext cx="4952286"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40000"/>
                    <a:lumOff val="60000"/>
                  </a:schemeClr>
                </a:solidFill>
                <a:latin typeface="Sylfaen" panose="010A0502050306030303" pitchFamily="18" charset="0"/>
              </a:rPr>
              <a:t>There is a moderate spread of profitability across different products based on their stock.</a:t>
            </a:r>
          </a:p>
          <a:p>
            <a:pPr marL="285750" indent="-285750">
              <a:buFont typeface="Arial" panose="020B0604020202020204" pitchFamily="34" charset="0"/>
              <a:buChar char="•"/>
            </a:pPr>
            <a:r>
              <a:rPr lang="en-US" dirty="0">
                <a:solidFill>
                  <a:schemeClr val="bg2">
                    <a:lumMod val="40000"/>
                    <a:lumOff val="60000"/>
                  </a:schemeClr>
                </a:solidFill>
                <a:latin typeface="Sylfaen" panose="010A0502050306030303" pitchFamily="18" charset="0"/>
              </a:rPr>
              <a:t>High profitability is not necessarily linked to high stock, as some products with lower stock quantities still demonstrate strong profitability.</a:t>
            </a:r>
          </a:p>
          <a:p>
            <a:pPr marL="285750" indent="-285750">
              <a:buFont typeface="Arial" panose="020B0604020202020204" pitchFamily="34" charset="0"/>
              <a:buChar char="•"/>
            </a:pPr>
            <a:r>
              <a:rPr lang="en-US" dirty="0">
                <a:solidFill>
                  <a:schemeClr val="bg2">
                    <a:lumMod val="40000"/>
                    <a:lumOff val="60000"/>
                  </a:schemeClr>
                </a:solidFill>
                <a:latin typeface="Sylfaen" panose="010A0502050306030303" pitchFamily="18" charset="0"/>
              </a:rPr>
              <a:t>This suggests strategic pricing or high demand for certain items regardless of their availability.</a:t>
            </a:r>
          </a:p>
          <a:p>
            <a:pPr marL="285750" indent="-285750">
              <a:buFont typeface="Arial" panose="020B0604020202020204" pitchFamily="34" charset="0"/>
              <a:buChar char="•"/>
            </a:pPr>
            <a:endParaRPr lang="en-US" dirty="0">
              <a:solidFill>
                <a:schemeClr val="bg2">
                  <a:lumMod val="40000"/>
                  <a:lumOff val="60000"/>
                </a:schemeClr>
              </a:solidFill>
              <a:latin typeface="Sylfaen" panose="010A0502050306030303" pitchFamily="18" charset="0"/>
            </a:endParaRPr>
          </a:p>
        </p:txBody>
      </p:sp>
    </p:spTree>
    <p:extLst>
      <p:ext uri="{BB962C8B-B14F-4D97-AF65-F5344CB8AC3E}">
        <p14:creationId xmlns:p14="http://schemas.microsoft.com/office/powerpoint/2010/main" val="3387062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C6106D-3669-2DC7-DC67-D8E313E830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327" y="1673849"/>
            <a:ext cx="4992215" cy="313412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C75527EF-5BD9-A758-32D9-AC432A0AE08D}"/>
              </a:ext>
            </a:extLst>
          </p:cNvPr>
          <p:cNvSpPr txBox="1"/>
          <p:nvPr/>
        </p:nvSpPr>
        <p:spPr>
          <a:xfrm>
            <a:off x="6782687" y="1319906"/>
            <a:ext cx="4689986" cy="707886"/>
          </a:xfrm>
          <a:prstGeom prst="rect">
            <a:avLst/>
          </a:prstGeom>
          <a:noFill/>
        </p:spPr>
        <p:txBody>
          <a:bodyPr wrap="square" rtlCol="0">
            <a:spAutoFit/>
          </a:bodyPr>
          <a:lstStyle/>
          <a:p>
            <a:r>
              <a:rPr lang="en-US" sz="2000" dirty="0">
                <a:solidFill>
                  <a:schemeClr val="tx1">
                    <a:lumMod val="85000"/>
                  </a:schemeClr>
                </a:solidFill>
                <a:latin typeface="Sylfaen" panose="010A0502050306030303" pitchFamily="18" charset="0"/>
              </a:rPr>
              <a:t>What is the distribution of product sales across different product lines?</a:t>
            </a:r>
          </a:p>
        </p:txBody>
      </p:sp>
      <p:sp>
        <p:nvSpPr>
          <p:cNvPr id="5" name="TextBox 4">
            <a:extLst>
              <a:ext uri="{FF2B5EF4-FFF2-40B4-BE49-F238E27FC236}">
                <a16:creationId xmlns:a16="http://schemas.microsoft.com/office/drawing/2014/main" id="{005AE1F0-C92B-7D73-384A-7A66CB7E650A}"/>
              </a:ext>
            </a:extLst>
          </p:cNvPr>
          <p:cNvSpPr txBox="1"/>
          <p:nvPr/>
        </p:nvSpPr>
        <p:spPr>
          <a:xfrm>
            <a:off x="6480460" y="2027792"/>
            <a:ext cx="4542503" cy="2031325"/>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chemeClr val="bg2">
                  <a:lumMod val="40000"/>
                  <a:lumOff val="60000"/>
                </a:schemeClr>
              </a:solidFill>
              <a:latin typeface="Sylfaen" panose="010A0502050306030303" pitchFamily="18" charset="0"/>
            </a:endParaRPr>
          </a:p>
          <a:p>
            <a:pPr marL="285750" indent="-285750">
              <a:buFont typeface="Arial" panose="020B0604020202020204" pitchFamily="34" charset="0"/>
              <a:buChar char="•"/>
            </a:pPr>
            <a:r>
              <a:rPr lang="en-US" dirty="0">
                <a:solidFill>
                  <a:schemeClr val="bg2">
                    <a:lumMod val="40000"/>
                    <a:lumOff val="60000"/>
                  </a:schemeClr>
                </a:solidFill>
                <a:latin typeface="Sylfaen" panose="010A0502050306030303" pitchFamily="18" charset="0"/>
              </a:rPr>
              <a:t>Classic Cars dominate with 33.72% of the total sales, followed by Motorcycles at 21.73% and Planes at 12.11%.</a:t>
            </a:r>
          </a:p>
          <a:p>
            <a:pPr marL="285750" indent="-285750">
              <a:buFont typeface="Arial" panose="020B0604020202020204" pitchFamily="34" charset="0"/>
              <a:buChar char="•"/>
            </a:pPr>
            <a:r>
              <a:rPr lang="en-US" dirty="0">
                <a:solidFill>
                  <a:schemeClr val="bg2">
                    <a:lumMod val="40000"/>
                    <a:lumOff val="60000"/>
                  </a:schemeClr>
                </a:solidFill>
                <a:latin typeface="Sylfaen" panose="010A0502050306030303" pitchFamily="18" charset="0"/>
              </a:rPr>
              <a:t>Other categories like Trucks and Buses, Vintage Cars, and Ships make up smaller portions of the total sales.</a:t>
            </a:r>
          </a:p>
        </p:txBody>
      </p:sp>
    </p:spTree>
    <p:extLst>
      <p:ext uri="{BB962C8B-B14F-4D97-AF65-F5344CB8AC3E}">
        <p14:creationId xmlns:p14="http://schemas.microsoft.com/office/powerpoint/2010/main" val="3677075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8A2497-1DA6-AD48-E953-56F99836D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68" y="1858278"/>
            <a:ext cx="6221580" cy="301652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CC709981-02E4-0901-73BA-6FB60B650D2F}"/>
              </a:ext>
            </a:extLst>
          </p:cNvPr>
          <p:cNvSpPr txBox="1"/>
          <p:nvPr/>
        </p:nvSpPr>
        <p:spPr>
          <a:xfrm>
            <a:off x="7814406" y="1150392"/>
            <a:ext cx="3844413" cy="707886"/>
          </a:xfrm>
          <a:prstGeom prst="rect">
            <a:avLst/>
          </a:prstGeom>
          <a:noFill/>
        </p:spPr>
        <p:txBody>
          <a:bodyPr wrap="square" rtlCol="0">
            <a:spAutoFit/>
          </a:bodyPr>
          <a:lstStyle/>
          <a:p>
            <a:r>
              <a:rPr lang="en-US" sz="2000" dirty="0">
                <a:solidFill>
                  <a:schemeClr val="tx1">
                    <a:lumMod val="85000"/>
                  </a:schemeClr>
                </a:solidFill>
                <a:latin typeface="Sylfaen" panose="010A0502050306030303" pitchFamily="18" charset="0"/>
              </a:rPr>
              <a:t>How does product pricing impact sales volume? </a:t>
            </a:r>
          </a:p>
        </p:txBody>
      </p:sp>
      <p:sp>
        <p:nvSpPr>
          <p:cNvPr id="5" name="TextBox 4">
            <a:extLst>
              <a:ext uri="{FF2B5EF4-FFF2-40B4-BE49-F238E27FC236}">
                <a16:creationId xmlns:a16="http://schemas.microsoft.com/office/drawing/2014/main" id="{48770899-3BB0-086E-7F34-2856DFFA63D5}"/>
              </a:ext>
            </a:extLst>
          </p:cNvPr>
          <p:cNvSpPr txBox="1"/>
          <p:nvPr/>
        </p:nvSpPr>
        <p:spPr>
          <a:xfrm>
            <a:off x="7514521" y="1997839"/>
            <a:ext cx="4444182"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40000"/>
                    <a:lumOff val="60000"/>
                  </a:schemeClr>
                </a:solidFill>
                <a:latin typeface="Sylfaen" panose="010A0502050306030303" pitchFamily="18" charset="0"/>
              </a:rPr>
              <a:t>There seems to be an inverse relationship: as MSRP (Manufacturer's Suggested Retail Price) increases, sales volume tends to decrease.</a:t>
            </a:r>
          </a:p>
          <a:p>
            <a:pPr marL="285750" indent="-285750">
              <a:buFont typeface="Arial" panose="020B0604020202020204" pitchFamily="34" charset="0"/>
              <a:buChar char="•"/>
            </a:pPr>
            <a:r>
              <a:rPr lang="en-US" dirty="0">
                <a:solidFill>
                  <a:schemeClr val="bg2">
                    <a:lumMod val="40000"/>
                    <a:lumOff val="60000"/>
                  </a:schemeClr>
                </a:solidFill>
                <a:latin typeface="Sylfaen" panose="010A0502050306030303" pitchFamily="18" charset="0"/>
              </a:rPr>
              <a:t>Products with a lower price point tend to sell in higher volumes, indicating that customers are price-sensitive.</a:t>
            </a:r>
          </a:p>
          <a:p>
            <a:pPr marL="285750" indent="-285750">
              <a:buFont typeface="Arial" panose="020B0604020202020204" pitchFamily="34" charset="0"/>
              <a:buChar char="•"/>
            </a:pPr>
            <a:r>
              <a:rPr lang="en-US" dirty="0">
                <a:solidFill>
                  <a:schemeClr val="bg2">
                    <a:lumMod val="40000"/>
                    <a:lumOff val="60000"/>
                  </a:schemeClr>
                </a:solidFill>
                <a:latin typeface="Sylfaen" panose="010A0502050306030303" pitchFamily="18" charset="0"/>
              </a:rPr>
              <a:t>Notably, sales for products priced above a certain threshold experience a sharp drop.</a:t>
            </a:r>
          </a:p>
        </p:txBody>
      </p:sp>
    </p:spTree>
    <p:extLst>
      <p:ext uri="{BB962C8B-B14F-4D97-AF65-F5344CB8AC3E}">
        <p14:creationId xmlns:p14="http://schemas.microsoft.com/office/powerpoint/2010/main" val="1974450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DA5EE2-5588-F88E-8888-26F95480E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593" y="179821"/>
            <a:ext cx="11538808" cy="64983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8212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1C31EC-B129-726D-1A8D-84789CD74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0702" y="1946769"/>
            <a:ext cx="7006666" cy="229491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864CFF87-6BB3-7FF5-2535-58383FD55760}"/>
              </a:ext>
            </a:extLst>
          </p:cNvPr>
          <p:cNvSpPr txBox="1"/>
          <p:nvPr/>
        </p:nvSpPr>
        <p:spPr>
          <a:xfrm>
            <a:off x="690436" y="760569"/>
            <a:ext cx="3775587" cy="707886"/>
          </a:xfrm>
          <a:prstGeom prst="rect">
            <a:avLst/>
          </a:prstGeom>
          <a:noFill/>
        </p:spPr>
        <p:txBody>
          <a:bodyPr wrap="square" rtlCol="0">
            <a:spAutoFit/>
          </a:bodyPr>
          <a:lstStyle/>
          <a:p>
            <a:r>
              <a:rPr lang="en-US" sz="2000" dirty="0">
                <a:solidFill>
                  <a:schemeClr val="tx1">
                    <a:lumMod val="85000"/>
                  </a:schemeClr>
                </a:solidFill>
                <a:latin typeface="Sylfaen" panose="010A0502050306030303" pitchFamily="18" charset="0"/>
              </a:rPr>
              <a:t>What is the trend in customer order volume over the past year?</a:t>
            </a:r>
          </a:p>
        </p:txBody>
      </p:sp>
      <p:sp>
        <p:nvSpPr>
          <p:cNvPr id="5" name="TextBox 4">
            <a:extLst>
              <a:ext uri="{FF2B5EF4-FFF2-40B4-BE49-F238E27FC236}">
                <a16:creationId xmlns:a16="http://schemas.microsoft.com/office/drawing/2014/main" id="{B2692175-C193-0026-75A6-E2D395EF541A}"/>
              </a:ext>
            </a:extLst>
          </p:cNvPr>
          <p:cNvSpPr txBox="1"/>
          <p:nvPr/>
        </p:nvSpPr>
        <p:spPr>
          <a:xfrm>
            <a:off x="403122" y="1619489"/>
            <a:ext cx="3864078" cy="480131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40000"/>
                    <a:lumOff val="60000"/>
                  </a:schemeClr>
                </a:solidFill>
                <a:latin typeface="Sylfaen" panose="010A0502050306030303" pitchFamily="18" charset="0"/>
              </a:rPr>
              <a:t>From the "Monthly Order Volume Trend" graph, it is evident that customer orders show a gradual fluctuation throughout the year. January through June maintain a relatively steady order volume ranging from 20 to 30 orders each month. However, a sharp increase is noticeable in December, where the order volume peaks at 63, suggesting a seasonal surge in orders, possibly driven by holiday promotions or year-end demand. There is a slight dip during July and September, indicating off-peak periods.</a:t>
            </a:r>
          </a:p>
          <a:p>
            <a:pPr marL="285750" indent="-285750">
              <a:buFont typeface="Arial" panose="020B0604020202020204" pitchFamily="34" charset="0"/>
              <a:buChar char="•"/>
            </a:pPr>
            <a:endParaRPr lang="en-US" dirty="0">
              <a:solidFill>
                <a:schemeClr val="bg2">
                  <a:lumMod val="40000"/>
                  <a:lumOff val="60000"/>
                </a:schemeClr>
              </a:solidFill>
              <a:latin typeface="Sylfaen" panose="010A0502050306030303" pitchFamily="18" charset="0"/>
            </a:endParaRPr>
          </a:p>
        </p:txBody>
      </p:sp>
    </p:spTree>
    <p:extLst>
      <p:ext uri="{BB962C8B-B14F-4D97-AF65-F5344CB8AC3E}">
        <p14:creationId xmlns:p14="http://schemas.microsoft.com/office/powerpoint/2010/main" val="3991890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9EDFA9-A8F1-55DB-8B67-9B29272A7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492" y="1644352"/>
            <a:ext cx="6748862" cy="285882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FA12734E-6B98-C239-67A4-9E4977C4656A}"/>
              </a:ext>
            </a:extLst>
          </p:cNvPr>
          <p:cNvSpPr txBox="1"/>
          <p:nvPr/>
        </p:nvSpPr>
        <p:spPr>
          <a:xfrm>
            <a:off x="7511845" y="936466"/>
            <a:ext cx="4473678" cy="707886"/>
          </a:xfrm>
          <a:prstGeom prst="rect">
            <a:avLst/>
          </a:prstGeom>
          <a:noFill/>
        </p:spPr>
        <p:txBody>
          <a:bodyPr wrap="square" rtlCol="0">
            <a:spAutoFit/>
          </a:bodyPr>
          <a:lstStyle/>
          <a:p>
            <a:r>
              <a:rPr lang="en-US" sz="2000" dirty="0">
                <a:solidFill>
                  <a:schemeClr val="tx1">
                    <a:lumMod val="85000"/>
                  </a:schemeClr>
                </a:solidFill>
                <a:latin typeface="Sylfaen" panose="010A0502050306030303" pitchFamily="18" charset="0"/>
              </a:rPr>
              <a:t>How does monthly revenue vary across different product categories? </a:t>
            </a:r>
          </a:p>
        </p:txBody>
      </p:sp>
      <p:sp>
        <p:nvSpPr>
          <p:cNvPr id="5" name="TextBox 4">
            <a:extLst>
              <a:ext uri="{FF2B5EF4-FFF2-40B4-BE49-F238E27FC236}">
                <a16:creationId xmlns:a16="http://schemas.microsoft.com/office/drawing/2014/main" id="{4F99804D-A7E2-DBD0-A780-503A46DDCC0D}"/>
              </a:ext>
            </a:extLst>
          </p:cNvPr>
          <p:cNvSpPr txBox="1"/>
          <p:nvPr/>
        </p:nvSpPr>
        <p:spPr>
          <a:xfrm>
            <a:off x="7511845" y="1840997"/>
            <a:ext cx="4214304" cy="424731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40000"/>
                    <a:lumOff val="60000"/>
                  </a:schemeClr>
                </a:solidFill>
                <a:latin typeface="Sylfaen" panose="010A0502050306030303" pitchFamily="18" charset="0"/>
              </a:rPr>
              <a:t>The Monthly Revenue by Product Category chart shows distinct variations in revenue across product categories like Classic Cars, Motorcycles, Planes, and others.</a:t>
            </a:r>
          </a:p>
          <a:p>
            <a:pPr marL="285750" indent="-285750">
              <a:buFont typeface="Arial" panose="020B0604020202020204" pitchFamily="34" charset="0"/>
              <a:buChar char="•"/>
            </a:pPr>
            <a:r>
              <a:rPr lang="en-US" dirty="0">
                <a:solidFill>
                  <a:schemeClr val="bg2">
                    <a:lumMod val="40000"/>
                    <a:lumOff val="60000"/>
                  </a:schemeClr>
                </a:solidFill>
                <a:latin typeface="Sylfaen" panose="010A0502050306030303" pitchFamily="18" charset="0"/>
              </a:rPr>
              <a:t>Classic Cars consistently generate the highest revenue throughout the year, peaking around July and November.</a:t>
            </a:r>
          </a:p>
          <a:p>
            <a:pPr marL="285750" indent="-285750">
              <a:buFont typeface="Arial" panose="020B0604020202020204" pitchFamily="34" charset="0"/>
              <a:buChar char="•"/>
            </a:pPr>
            <a:r>
              <a:rPr lang="en-US" dirty="0">
                <a:solidFill>
                  <a:schemeClr val="bg2">
                    <a:lumMod val="40000"/>
                    <a:lumOff val="60000"/>
                  </a:schemeClr>
                </a:solidFill>
                <a:latin typeface="Sylfaen" panose="010A0502050306030303" pitchFamily="18" charset="0"/>
              </a:rPr>
              <a:t>Categories like Planes, Trucks and Buses, and Vintage Cars contribute less to the total monthly revenue.</a:t>
            </a:r>
          </a:p>
          <a:p>
            <a:pPr marL="285750" indent="-285750">
              <a:buFont typeface="Arial" panose="020B0604020202020204" pitchFamily="34" charset="0"/>
              <a:buChar char="•"/>
            </a:pPr>
            <a:r>
              <a:rPr lang="en-US" dirty="0">
                <a:solidFill>
                  <a:schemeClr val="bg2">
                    <a:lumMod val="40000"/>
                    <a:lumOff val="60000"/>
                  </a:schemeClr>
                </a:solidFill>
                <a:latin typeface="Sylfaen" panose="010A0502050306030303" pitchFamily="18" charset="0"/>
              </a:rPr>
              <a:t>Revenue across all categories tends to fluctuate month by month, with noticeable increases in revenue during July and December.</a:t>
            </a:r>
          </a:p>
        </p:txBody>
      </p:sp>
    </p:spTree>
    <p:extLst>
      <p:ext uri="{BB962C8B-B14F-4D97-AF65-F5344CB8AC3E}">
        <p14:creationId xmlns:p14="http://schemas.microsoft.com/office/powerpoint/2010/main" val="286605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0CA87A-681B-BC40-1212-078A89344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503" y="878695"/>
            <a:ext cx="2258808" cy="4932001"/>
          </a:xfrm>
          <a:prstGeom prst="roundRect">
            <a:avLst>
              <a:gd name="adj" fmla="val 5908"/>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45E13E51-5FAC-1AF9-B35B-E258F2526358}"/>
              </a:ext>
            </a:extLst>
          </p:cNvPr>
          <p:cNvSpPr txBox="1"/>
          <p:nvPr/>
        </p:nvSpPr>
        <p:spPr>
          <a:xfrm>
            <a:off x="6282813" y="1091381"/>
            <a:ext cx="4011561" cy="707886"/>
          </a:xfrm>
          <a:prstGeom prst="rect">
            <a:avLst/>
          </a:prstGeom>
          <a:noFill/>
        </p:spPr>
        <p:txBody>
          <a:bodyPr wrap="square" rtlCol="0">
            <a:spAutoFit/>
          </a:bodyPr>
          <a:lstStyle/>
          <a:p>
            <a:r>
              <a:rPr lang="en-US" sz="2000" b="0" i="0" dirty="0">
                <a:solidFill>
                  <a:schemeClr val="tx1">
                    <a:lumMod val="85000"/>
                  </a:schemeClr>
                </a:solidFill>
                <a:effectLst/>
                <a:latin typeface="Sylfaen" panose="010A0502050306030303" pitchFamily="18" charset="0"/>
              </a:rPr>
              <a:t>What are the top regions in terms of sales revenue?</a:t>
            </a:r>
            <a:endParaRPr lang="en-US" sz="2000" dirty="0">
              <a:solidFill>
                <a:schemeClr val="tx1">
                  <a:lumMod val="85000"/>
                </a:schemeClr>
              </a:solidFill>
              <a:latin typeface="Sylfaen" panose="010A0502050306030303" pitchFamily="18" charset="0"/>
            </a:endParaRPr>
          </a:p>
        </p:txBody>
      </p:sp>
      <p:sp>
        <p:nvSpPr>
          <p:cNvPr id="2" name="TextBox 1">
            <a:extLst>
              <a:ext uri="{FF2B5EF4-FFF2-40B4-BE49-F238E27FC236}">
                <a16:creationId xmlns:a16="http://schemas.microsoft.com/office/drawing/2014/main" id="{8BF69EA7-0861-3A9B-7E11-8939684E70CC}"/>
              </a:ext>
            </a:extLst>
          </p:cNvPr>
          <p:cNvSpPr txBox="1"/>
          <p:nvPr/>
        </p:nvSpPr>
        <p:spPr>
          <a:xfrm>
            <a:off x="5975710" y="1919413"/>
            <a:ext cx="4925961"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40000"/>
                    <a:lumOff val="60000"/>
                  </a:schemeClr>
                </a:solidFill>
                <a:latin typeface="Sylfaen" panose="010A0502050306030303" pitchFamily="18" charset="0"/>
              </a:rPr>
              <a:t>From the "Total Sales Revenue by Region" bar chart, California (CA) leads as the top-performing region with over 5M in sales revenue. Massachusetts (MA) and New York (NY) follow, though their contributions are significantly smaller in comparison. California’s dominance in sales indicates its importance as a major revenue-driving region for the company, while other regions contribute more modest amounts.</a:t>
            </a:r>
          </a:p>
          <a:p>
            <a:pPr marL="285750" indent="-285750">
              <a:buFont typeface="Arial" panose="020B0604020202020204" pitchFamily="34" charset="0"/>
              <a:buChar char="•"/>
            </a:pPr>
            <a:endParaRPr lang="en-US" dirty="0">
              <a:solidFill>
                <a:schemeClr val="bg2">
                  <a:lumMod val="40000"/>
                  <a:lumOff val="60000"/>
                </a:schemeClr>
              </a:solidFill>
              <a:latin typeface="Sylfaen" panose="010A0502050306030303" pitchFamily="18" charset="0"/>
            </a:endParaRPr>
          </a:p>
        </p:txBody>
      </p:sp>
    </p:spTree>
    <p:extLst>
      <p:ext uri="{BB962C8B-B14F-4D97-AF65-F5344CB8AC3E}">
        <p14:creationId xmlns:p14="http://schemas.microsoft.com/office/powerpoint/2010/main" val="334680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C9BDE7-648C-ACAA-ACB9-EC5461202E77}"/>
              </a:ext>
            </a:extLst>
          </p:cNvPr>
          <p:cNvPicPr>
            <a:picLocks noChangeAspect="1"/>
          </p:cNvPicPr>
          <p:nvPr/>
        </p:nvPicPr>
        <p:blipFill rotWithShape="1">
          <a:blip r:embed="rId2">
            <a:extLst>
              <a:ext uri="{28A0092B-C50C-407E-A947-70E740481C1C}">
                <a14:useLocalDpi xmlns:a14="http://schemas.microsoft.com/office/drawing/2010/main" val="0"/>
              </a:ext>
            </a:extLst>
          </a:blip>
          <a:srcRect t="542"/>
          <a:stretch/>
        </p:blipFill>
        <p:spPr>
          <a:xfrm>
            <a:off x="297083" y="150497"/>
            <a:ext cx="11597833" cy="65570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549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3D3069-EF56-F4F5-E1EB-A64E83E5E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96" y="395298"/>
            <a:ext cx="10846007" cy="606740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996089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F9918B-3DF5-F779-DB92-AE7E02C63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601" y="1970416"/>
            <a:ext cx="5562772" cy="238527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B4B0BC92-A4E2-4124-FF2C-5E17DEE36C7E}"/>
              </a:ext>
            </a:extLst>
          </p:cNvPr>
          <p:cNvSpPr txBox="1"/>
          <p:nvPr/>
        </p:nvSpPr>
        <p:spPr>
          <a:xfrm>
            <a:off x="7098891" y="833899"/>
            <a:ext cx="4227870" cy="1015663"/>
          </a:xfrm>
          <a:prstGeom prst="rect">
            <a:avLst/>
          </a:prstGeom>
          <a:noFill/>
        </p:spPr>
        <p:txBody>
          <a:bodyPr wrap="square" rtlCol="0">
            <a:spAutoFit/>
          </a:bodyPr>
          <a:lstStyle/>
          <a:p>
            <a:r>
              <a:rPr lang="en-US" sz="2000" dirty="0">
                <a:solidFill>
                  <a:schemeClr val="tx1">
                    <a:lumMod val="85000"/>
                  </a:schemeClr>
                </a:solidFill>
                <a:latin typeface="Sylfaen" panose="010A0502050306030303" pitchFamily="18" charset="0"/>
              </a:rPr>
              <a:t>How does the performance of sales employees vary across different regions?</a:t>
            </a:r>
          </a:p>
        </p:txBody>
      </p:sp>
      <p:sp>
        <p:nvSpPr>
          <p:cNvPr id="2" name="TextBox 1">
            <a:extLst>
              <a:ext uri="{FF2B5EF4-FFF2-40B4-BE49-F238E27FC236}">
                <a16:creationId xmlns:a16="http://schemas.microsoft.com/office/drawing/2014/main" id="{132C0826-8C24-A1E7-B6C8-7BBB0A449774}"/>
              </a:ext>
            </a:extLst>
          </p:cNvPr>
          <p:cNvSpPr txBox="1"/>
          <p:nvPr/>
        </p:nvSpPr>
        <p:spPr>
          <a:xfrm>
            <a:off x="6803922" y="1849562"/>
            <a:ext cx="4336025"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40000"/>
                    <a:lumOff val="60000"/>
                  </a:schemeClr>
                </a:solidFill>
                <a:latin typeface="Sylfaen" panose="010A0502050306030303" pitchFamily="18" charset="0"/>
              </a:rPr>
              <a:t>The "Employee Performance by Region" chart reveals a substantial difference in performance across regions. California employees generate the highest revenue, with a notable figure of 5.3M, while employees in regions like Massachusetts (1.3M) and New York (0.6M) also perform well but lag far behind California. Other regions like New South Wales (NSW), Pennsylvania (PA), and Victoria show significantly lower performance, which could suggest the need for improved sales strategies or resource allocation in those areas.</a:t>
            </a:r>
          </a:p>
        </p:txBody>
      </p:sp>
    </p:spTree>
    <p:extLst>
      <p:ext uri="{BB962C8B-B14F-4D97-AF65-F5344CB8AC3E}">
        <p14:creationId xmlns:p14="http://schemas.microsoft.com/office/powerpoint/2010/main" val="1380202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2230F-F11D-97BF-0BF0-C404FE271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8957" y="559632"/>
            <a:ext cx="7694086" cy="205574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7B1DF085-22F6-D8B3-C880-ADCF5F27AA9B}"/>
              </a:ext>
            </a:extLst>
          </p:cNvPr>
          <p:cNvSpPr txBox="1"/>
          <p:nvPr/>
        </p:nvSpPr>
        <p:spPr>
          <a:xfrm>
            <a:off x="3567367" y="3278529"/>
            <a:ext cx="4807975" cy="707886"/>
          </a:xfrm>
          <a:prstGeom prst="rect">
            <a:avLst/>
          </a:prstGeom>
          <a:noFill/>
        </p:spPr>
        <p:txBody>
          <a:bodyPr wrap="square" rtlCol="0">
            <a:spAutoFit/>
          </a:bodyPr>
          <a:lstStyle/>
          <a:p>
            <a:r>
              <a:rPr lang="en-US" sz="2000" dirty="0">
                <a:solidFill>
                  <a:schemeClr val="tx1">
                    <a:lumMod val="85000"/>
                  </a:schemeClr>
                </a:solidFill>
                <a:latin typeface="Sylfaen" panose="010A0502050306030303" pitchFamily="18" charset="0"/>
              </a:rPr>
              <a:t>What is the correlation between customer demographics and purchase frequency?</a:t>
            </a:r>
          </a:p>
        </p:txBody>
      </p:sp>
      <p:sp>
        <p:nvSpPr>
          <p:cNvPr id="5" name="TextBox 4">
            <a:extLst>
              <a:ext uri="{FF2B5EF4-FFF2-40B4-BE49-F238E27FC236}">
                <a16:creationId xmlns:a16="http://schemas.microsoft.com/office/drawing/2014/main" id="{018823B7-24C0-51A5-CBF3-DCEF8654D750}"/>
              </a:ext>
            </a:extLst>
          </p:cNvPr>
          <p:cNvSpPr txBox="1"/>
          <p:nvPr/>
        </p:nvSpPr>
        <p:spPr>
          <a:xfrm>
            <a:off x="2308837" y="4242621"/>
            <a:ext cx="7325033"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40000"/>
                    <a:lumOff val="60000"/>
                  </a:schemeClr>
                </a:solidFill>
                <a:latin typeface="Sylfaen" panose="010A0502050306030303" pitchFamily="18" charset="0"/>
              </a:rPr>
              <a:t>There’s a clear correlation between regions with a larger customer base and higher purchase frequencies. For example, USA has both a high number of customers and higher purchase frequency.</a:t>
            </a:r>
          </a:p>
          <a:p>
            <a:pPr marL="285750" indent="-285750">
              <a:buFont typeface="Arial" panose="020B0604020202020204" pitchFamily="34" charset="0"/>
              <a:buChar char="•"/>
            </a:pPr>
            <a:r>
              <a:rPr lang="en-US" dirty="0">
                <a:solidFill>
                  <a:schemeClr val="bg2">
                    <a:lumMod val="40000"/>
                    <a:lumOff val="60000"/>
                  </a:schemeClr>
                </a:solidFill>
                <a:latin typeface="Sylfaen" panose="010A0502050306030303" pitchFamily="18" charset="0"/>
              </a:rPr>
              <a:t>Smaller customer bases in regions like Ireland, Poland, and Israel correspond to lower purchase frequencies, indicating that demographic size might influence how often customers purchase.</a:t>
            </a:r>
          </a:p>
        </p:txBody>
      </p:sp>
    </p:spTree>
    <p:extLst>
      <p:ext uri="{BB962C8B-B14F-4D97-AF65-F5344CB8AC3E}">
        <p14:creationId xmlns:p14="http://schemas.microsoft.com/office/powerpoint/2010/main" val="1175005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28A256-1669-4FE8-4CF6-D6F637144928}"/>
              </a:ext>
            </a:extLst>
          </p:cNvPr>
          <p:cNvPicPr>
            <a:picLocks noChangeAspect="1"/>
          </p:cNvPicPr>
          <p:nvPr/>
        </p:nvPicPr>
        <p:blipFill rotWithShape="1">
          <a:blip r:embed="rId2">
            <a:extLst>
              <a:ext uri="{28A0092B-C50C-407E-A947-70E740481C1C}">
                <a14:useLocalDpi xmlns:a14="http://schemas.microsoft.com/office/drawing/2010/main" val="0"/>
              </a:ext>
            </a:extLst>
          </a:blip>
          <a:srcRect t="598" r="1796" b="1689"/>
          <a:stretch/>
        </p:blipFill>
        <p:spPr>
          <a:xfrm>
            <a:off x="1392458" y="560844"/>
            <a:ext cx="3170706" cy="535164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4" name="TextBox 13">
            <a:extLst>
              <a:ext uri="{FF2B5EF4-FFF2-40B4-BE49-F238E27FC236}">
                <a16:creationId xmlns:a16="http://schemas.microsoft.com/office/drawing/2014/main" id="{BF5DF661-3167-69A3-3C1C-423342EDB16A}"/>
              </a:ext>
            </a:extLst>
          </p:cNvPr>
          <p:cNvSpPr txBox="1"/>
          <p:nvPr/>
        </p:nvSpPr>
        <p:spPr>
          <a:xfrm>
            <a:off x="6194322" y="1882440"/>
            <a:ext cx="5024284" cy="646331"/>
          </a:xfrm>
          <a:prstGeom prst="rect">
            <a:avLst/>
          </a:prstGeom>
          <a:noFill/>
        </p:spPr>
        <p:txBody>
          <a:bodyPr wrap="square" rtlCol="0">
            <a:spAutoFit/>
          </a:bodyPr>
          <a:lstStyle/>
          <a:p>
            <a:r>
              <a:rPr lang="en-US" b="0" i="0" dirty="0">
                <a:solidFill>
                  <a:schemeClr val="tx1">
                    <a:lumMod val="85000"/>
                  </a:schemeClr>
                </a:solidFill>
                <a:effectLst/>
                <a:latin typeface="Sylfaen" panose="010A0502050306030303" pitchFamily="18" charset="0"/>
              </a:rPr>
              <a:t>What is the distribution of customers across different demographic segments? </a:t>
            </a:r>
            <a:endParaRPr lang="en-US" dirty="0">
              <a:solidFill>
                <a:schemeClr val="tx1">
                  <a:lumMod val="85000"/>
                </a:schemeClr>
              </a:solidFill>
              <a:latin typeface="Sylfaen" panose="010A0502050306030303" pitchFamily="18" charset="0"/>
            </a:endParaRPr>
          </a:p>
        </p:txBody>
      </p:sp>
      <p:sp>
        <p:nvSpPr>
          <p:cNvPr id="15" name="TextBox 14">
            <a:extLst>
              <a:ext uri="{FF2B5EF4-FFF2-40B4-BE49-F238E27FC236}">
                <a16:creationId xmlns:a16="http://schemas.microsoft.com/office/drawing/2014/main" id="{B5CE1FB4-7B7A-74A2-69E5-73643FE5BAD1}"/>
              </a:ext>
            </a:extLst>
          </p:cNvPr>
          <p:cNvSpPr txBox="1"/>
          <p:nvPr/>
        </p:nvSpPr>
        <p:spPr>
          <a:xfrm>
            <a:off x="5948515" y="2664542"/>
            <a:ext cx="5515897"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40000"/>
                    <a:lumOff val="60000"/>
                  </a:schemeClr>
                </a:solidFill>
                <a:latin typeface="Sylfaen" panose="010A0502050306030303" pitchFamily="18" charset="0"/>
              </a:rPr>
              <a:t>The USA has the highest number of customers, followed by Germany and France.</a:t>
            </a:r>
          </a:p>
          <a:p>
            <a:pPr marL="285750" indent="-285750">
              <a:buFont typeface="Arial" panose="020B0604020202020204" pitchFamily="34" charset="0"/>
              <a:buChar char="•"/>
            </a:pPr>
            <a:r>
              <a:rPr lang="en-US" dirty="0">
                <a:solidFill>
                  <a:schemeClr val="bg2">
                    <a:lumMod val="40000"/>
                    <a:lumOff val="60000"/>
                  </a:schemeClr>
                </a:solidFill>
                <a:latin typeface="Sylfaen" panose="010A0502050306030303" pitchFamily="18" charset="0"/>
              </a:rPr>
              <a:t>There is a clear concentration of customers from Europe and North America, with minimal representation from smaller countries like Japan, Singapore, and Israel.</a:t>
            </a:r>
          </a:p>
          <a:p>
            <a:pPr marL="285750" indent="-285750">
              <a:buFont typeface="Arial" panose="020B0604020202020204" pitchFamily="34" charset="0"/>
              <a:buChar char="•"/>
            </a:pPr>
            <a:r>
              <a:rPr lang="en-US" dirty="0">
                <a:solidFill>
                  <a:schemeClr val="bg2">
                    <a:lumMod val="40000"/>
                    <a:lumOff val="60000"/>
                  </a:schemeClr>
                </a:solidFill>
                <a:latin typeface="Sylfaen" panose="010A0502050306030303" pitchFamily="18" charset="0"/>
              </a:rPr>
              <a:t>This indicates that the company’s customer base is primarily from developed, high-income regions.</a:t>
            </a:r>
          </a:p>
        </p:txBody>
      </p:sp>
    </p:spTree>
    <p:extLst>
      <p:ext uri="{BB962C8B-B14F-4D97-AF65-F5344CB8AC3E}">
        <p14:creationId xmlns:p14="http://schemas.microsoft.com/office/powerpoint/2010/main" val="2768916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2E84A9-7986-44FB-D41D-DB4EF2139B93}"/>
              </a:ext>
            </a:extLst>
          </p:cNvPr>
          <p:cNvSpPr txBox="1"/>
          <p:nvPr/>
        </p:nvSpPr>
        <p:spPr>
          <a:xfrm>
            <a:off x="1681566" y="3056250"/>
            <a:ext cx="7452851" cy="523220"/>
          </a:xfrm>
          <a:prstGeom prst="rect">
            <a:avLst/>
          </a:prstGeom>
          <a:noFill/>
        </p:spPr>
        <p:txBody>
          <a:bodyPr wrap="square" rtlCol="0">
            <a:spAutoFit/>
          </a:bodyPr>
          <a:lstStyle/>
          <a:p>
            <a:r>
              <a:rPr lang="en-US" sz="2800" dirty="0">
                <a:solidFill>
                  <a:schemeClr val="tx1">
                    <a:lumMod val="85000"/>
                  </a:schemeClr>
                </a:solidFill>
                <a:latin typeface="Perpetua Titling MT" panose="02020502060505020804" pitchFamily="18" charset="0"/>
              </a:rPr>
              <a:t>EDA -  PROBLEM STATEMENT</a:t>
            </a:r>
          </a:p>
        </p:txBody>
      </p:sp>
      <p:pic>
        <p:nvPicPr>
          <p:cNvPr id="3" name="Picture 2">
            <a:extLst>
              <a:ext uri="{FF2B5EF4-FFF2-40B4-BE49-F238E27FC236}">
                <a16:creationId xmlns:a16="http://schemas.microsoft.com/office/drawing/2014/main" id="{64D7E156-C592-750B-1A08-8992F6F6775F}"/>
              </a:ext>
            </a:extLst>
          </p:cNvPr>
          <p:cNvPicPr>
            <a:picLocks noChangeAspect="1"/>
          </p:cNvPicPr>
          <p:nvPr/>
        </p:nvPicPr>
        <p:blipFill>
          <a:blip r:embed="rId2">
            <a:duotone>
              <a:prstClr val="black"/>
              <a:schemeClr val="tx1">
                <a:lumMod val="95000"/>
                <a:tint val="45000"/>
                <a:satMod val="400000"/>
              </a:schemeClr>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639991" y="481867"/>
            <a:ext cx="2083150" cy="466625"/>
          </a:xfrm>
          <a:prstGeom prst="rect">
            <a:avLst/>
          </a:prstGeom>
        </p:spPr>
      </p:pic>
    </p:spTree>
    <p:extLst>
      <p:ext uri="{BB962C8B-B14F-4D97-AF65-F5344CB8AC3E}">
        <p14:creationId xmlns:p14="http://schemas.microsoft.com/office/powerpoint/2010/main" val="3064777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18000"/>
                <a:satMod val="160000"/>
                <a:lumMod val="28000"/>
              </a:schemeClr>
              <a:schemeClr val="bg2">
                <a:tint val="95000"/>
                <a:satMod val="160000"/>
                <a:lumMod val="116000"/>
              </a:schemeClr>
            </a:duotone>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827D65-22CC-DFA9-EC84-A7F43B1539BD}"/>
              </a:ext>
            </a:extLst>
          </p:cNvPr>
          <p:cNvSpPr txBox="1"/>
          <p:nvPr/>
        </p:nvSpPr>
        <p:spPr>
          <a:xfrm>
            <a:off x="2436470" y="312494"/>
            <a:ext cx="7731889" cy="369332"/>
          </a:xfrm>
          <a:prstGeom prst="rect">
            <a:avLst/>
          </a:prstGeom>
          <a:noFill/>
        </p:spPr>
        <p:txBody>
          <a:bodyPr wrap="square" rtlCol="0">
            <a:spAutoFit/>
          </a:bodyPr>
          <a:lstStyle/>
          <a:p>
            <a:r>
              <a:rPr lang="en-US" dirty="0">
                <a:solidFill>
                  <a:schemeClr val="tx1">
                    <a:lumMod val="85000"/>
                  </a:schemeClr>
                </a:solidFill>
              </a:rPr>
              <a:t>Q1 .Which factors contribute to the highest sales in a particular region?</a:t>
            </a:r>
          </a:p>
        </p:txBody>
      </p:sp>
      <p:grpSp>
        <p:nvGrpSpPr>
          <p:cNvPr id="10" name="Group 9">
            <a:extLst>
              <a:ext uri="{FF2B5EF4-FFF2-40B4-BE49-F238E27FC236}">
                <a16:creationId xmlns:a16="http://schemas.microsoft.com/office/drawing/2014/main" id="{8359038D-A95A-5554-F5B5-AE46B75AC9BE}"/>
              </a:ext>
            </a:extLst>
          </p:cNvPr>
          <p:cNvGrpSpPr/>
          <p:nvPr/>
        </p:nvGrpSpPr>
        <p:grpSpPr>
          <a:xfrm>
            <a:off x="2949488" y="1143964"/>
            <a:ext cx="1493134" cy="532436"/>
            <a:chOff x="5349433" y="1551007"/>
            <a:chExt cx="1493134" cy="532436"/>
          </a:xfrm>
        </p:grpSpPr>
        <p:sp>
          <p:nvSpPr>
            <p:cNvPr id="8" name="Rectangle: Rounded Corners 7">
              <a:extLst>
                <a:ext uri="{FF2B5EF4-FFF2-40B4-BE49-F238E27FC236}">
                  <a16:creationId xmlns:a16="http://schemas.microsoft.com/office/drawing/2014/main" id="{5F2BE541-975E-B58F-2298-2D803BC48CB3}"/>
                </a:ext>
              </a:extLst>
            </p:cNvPr>
            <p:cNvSpPr/>
            <p:nvPr/>
          </p:nvSpPr>
          <p:spPr>
            <a:xfrm>
              <a:off x="5349433" y="1551007"/>
              <a:ext cx="1493134" cy="532436"/>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3CD8D9-80B2-0E8B-3750-E7E42BB2D9AD}"/>
                </a:ext>
              </a:extLst>
            </p:cNvPr>
            <p:cNvSpPr txBox="1"/>
            <p:nvPr/>
          </p:nvSpPr>
          <p:spPr>
            <a:xfrm>
              <a:off x="5567423" y="1632030"/>
              <a:ext cx="1122744" cy="338554"/>
            </a:xfrm>
            <a:prstGeom prst="rect">
              <a:avLst/>
            </a:prstGeom>
            <a:noFill/>
          </p:spPr>
          <p:txBody>
            <a:bodyPr wrap="square" rtlCol="0">
              <a:spAutoFit/>
            </a:bodyPr>
            <a:lstStyle/>
            <a:p>
              <a:r>
                <a:rPr lang="en-US" sz="1600" dirty="0">
                  <a:solidFill>
                    <a:schemeClr val="accent5">
                      <a:lumMod val="20000"/>
                      <a:lumOff val="80000"/>
                    </a:schemeClr>
                  </a:solidFill>
                </a:rPr>
                <a:t>QUERIES</a:t>
              </a:r>
            </a:p>
          </p:txBody>
        </p:sp>
      </p:grpSp>
      <p:pic>
        <p:nvPicPr>
          <p:cNvPr id="21" name="Picture 20">
            <a:extLst>
              <a:ext uri="{FF2B5EF4-FFF2-40B4-BE49-F238E27FC236}">
                <a16:creationId xmlns:a16="http://schemas.microsoft.com/office/drawing/2014/main" id="{3E70002D-205C-6DD0-BF52-D95E2873A3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458" y="1814447"/>
            <a:ext cx="6894401" cy="1688603"/>
          </a:xfrm>
          <a:prstGeom prst="rect">
            <a:avLst/>
          </a:prstGeom>
          <a:effectLst>
            <a:outerShdw blurRad="50800" dist="50800" dir="5400000" algn="ctr" rotWithShape="0">
              <a:schemeClr val="bg2">
                <a:alpha val="0"/>
              </a:schemeClr>
            </a:outerShdw>
          </a:effectLst>
        </p:spPr>
      </p:pic>
      <p:pic>
        <p:nvPicPr>
          <p:cNvPr id="23" name="Picture 22">
            <a:extLst>
              <a:ext uri="{FF2B5EF4-FFF2-40B4-BE49-F238E27FC236}">
                <a16:creationId xmlns:a16="http://schemas.microsoft.com/office/drawing/2014/main" id="{ECD9F3AD-6DEC-0491-488E-9D55DDCEA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8613" y="2963119"/>
            <a:ext cx="3029929" cy="3099384"/>
          </a:xfrm>
          <a:prstGeom prst="rect">
            <a:avLst/>
          </a:prstGeom>
        </p:spPr>
      </p:pic>
      <p:grpSp>
        <p:nvGrpSpPr>
          <p:cNvPr id="24" name="Group 23">
            <a:extLst>
              <a:ext uri="{FF2B5EF4-FFF2-40B4-BE49-F238E27FC236}">
                <a16:creationId xmlns:a16="http://schemas.microsoft.com/office/drawing/2014/main" id="{4DAEFA8D-4E39-01CF-E368-165DDD53B0C6}"/>
              </a:ext>
            </a:extLst>
          </p:cNvPr>
          <p:cNvGrpSpPr/>
          <p:nvPr/>
        </p:nvGrpSpPr>
        <p:grpSpPr>
          <a:xfrm>
            <a:off x="9235987" y="2216980"/>
            <a:ext cx="1655180" cy="532436"/>
            <a:chOff x="5349433" y="1551007"/>
            <a:chExt cx="1655180" cy="532436"/>
          </a:xfrm>
        </p:grpSpPr>
        <p:sp>
          <p:nvSpPr>
            <p:cNvPr id="25" name="Rectangle: Rounded Corners 24">
              <a:extLst>
                <a:ext uri="{FF2B5EF4-FFF2-40B4-BE49-F238E27FC236}">
                  <a16:creationId xmlns:a16="http://schemas.microsoft.com/office/drawing/2014/main" id="{6D6B38C6-BBD2-EA39-C951-BC6F90DD41A4}"/>
                </a:ext>
              </a:extLst>
            </p:cNvPr>
            <p:cNvSpPr/>
            <p:nvPr/>
          </p:nvSpPr>
          <p:spPr>
            <a:xfrm>
              <a:off x="5349433" y="1551007"/>
              <a:ext cx="1493134" cy="532436"/>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80A7B34-5E7C-DDE7-8ECF-BA3F0DACC29B}"/>
                </a:ext>
              </a:extLst>
            </p:cNvPr>
            <p:cNvSpPr txBox="1"/>
            <p:nvPr/>
          </p:nvSpPr>
          <p:spPr>
            <a:xfrm>
              <a:off x="5511479" y="1617170"/>
              <a:ext cx="1493134" cy="400110"/>
            </a:xfrm>
            <a:prstGeom prst="rect">
              <a:avLst/>
            </a:prstGeom>
            <a:noFill/>
          </p:spPr>
          <p:txBody>
            <a:bodyPr wrap="square" rtlCol="0">
              <a:spAutoFit/>
            </a:bodyPr>
            <a:lstStyle/>
            <a:p>
              <a:r>
                <a:rPr lang="en-US" sz="2000" dirty="0">
                  <a:solidFill>
                    <a:schemeClr val="accent5">
                      <a:lumMod val="20000"/>
                      <a:lumOff val="80000"/>
                    </a:schemeClr>
                  </a:solidFill>
                </a:rPr>
                <a:t>OUTPUT</a:t>
              </a:r>
            </a:p>
          </p:txBody>
        </p:sp>
      </p:grpSp>
      <p:sp>
        <p:nvSpPr>
          <p:cNvPr id="28" name="Arrow: Right 27">
            <a:extLst>
              <a:ext uri="{FF2B5EF4-FFF2-40B4-BE49-F238E27FC236}">
                <a16:creationId xmlns:a16="http://schemas.microsoft.com/office/drawing/2014/main" id="{10EB0473-7257-D478-7EBF-C5DAA3AFC33F}"/>
              </a:ext>
            </a:extLst>
          </p:cNvPr>
          <p:cNvSpPr/>
          <p:nvPr/>
        </p:nvSpPr>
        <p:spPr>
          <a:xfrm>
            <a:off x="7861238" y="2291787"/>
            <a:ext cx="484109" cy="369332"/>
          </a:xfrm>
          <a:prstGeom prst="rightArrow">
            <a:avLst/>
          </a:prstGeom>
          <a:solidFill>
            <a:schemeClr val="bg2">
              <a:lumMod val="60000"/>
              <a:lumOff val="40000"/>
            </a:schemeClr>
          </a:solidFill>
          <a:ln>
            <a:solidFill>
              <a:schemeClr val="bg2">
                <a:lumMod val="60000"/>
                <a:lumOff val="40000"/>
              </a:schemeClr>
            </a:solidFill>
          </a:ln>
          <a:effectLst>
            <a:outerShdw blurRad="50800" dist="50800" dir="5400000" algn="ctr" rotWithShape="0">
              <a:srgbClr val="000000">
                <a:alpha val="5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D4CFC178-1BCC-FF3E-F0C2-D2FDD60DD5B6}"/>
              </a:ext>
            </a:extLst>
          </p:cNvPr>
          <p:cNvSpPr/>
          <p:nvPr/>
        </p:nvSpPr>
        <p:spPr>
          <a:xfrm rot="10800000">
            <a:off x="7377129" y="5083215"/>
            <a:ext cx="484109" cy="369332"/>
          </a:xfrm>
          <a:prstGeom prst="rightArrow">
            <a:avLst/>
          </a:prstGeom>
          <a:solidFill>
            <a:schemeClr val="bg2">
              <a:lumMod val="60000"/>
              <a:lumOff val="40000"/>
            </a:schemeClr>
          </a:solidFill>
          <a:ln>
            <a:solidFill>
              <a:schemeClr val="bg2">
                <a:lumMod val="60000"/>
                <a:lumOff val="40000"/>
              </a:schemeClr>
            </a:solidFill>
          </a:ln>
          <a:effectLst>
            <a:outerShdw blurRad="50800" dist="50800" dir="5400000" algn="ctr" rotWithShape="0">
              <a:srgbClr val="000000">
                <a:alpha val="5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6481F9C-1EC2-314C-8AD9-6D009FF58251}"/>
              </a:ext>
            </a:extLst>
          </p:cNvPr>
          <p:cNvGrpSpPr/>
          <p:nvPr/>
        </p:nvGrpSpPr>
        <p:grpSpPr>
          <a:xfrm>
            <a:off x="2949488" y="4246593"/>
            <a:ext cx="1655180" cy="532436"/>
            <a:chOff x="5349433" y="1551007"/>
            <a:chExt cx="1655180" cy="532436"/>
          </a:xfrm>
        </p:grpSpPr>
        <p:sp>
          <p:nvSpPr>
            <p:cNvPr id="32" name="Rectangle: Rounded Corners 31">
              <a:extLst>
                <a:ext uri="{FF2B5EF4-FFF2-40B4-BE49-F238E27FC236}">
                  <a16:creationId xmlns:a16="http://schemas.microsoft.com/office/drawing/2014/main" id="{3029B556-B928-2A20-8606-24DB7A5BB38B}"/>
                </a:ext>
              </a:extLst>
            </p:cNvPr>
            <p:cNvSpPr/>
            <p:nvPr/>
          </p:nvSpPr>
          <p:spPr>
            <a:xfrm>
              <a:off x="5349433" y="1551007"/>
              <a:ext cx="1493134" cy="532436"/>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C5EAA47-C1F3-4AF8-83FE-75DB8E954A91}"/>
                </a:ext>
              </a:extLst>
            </p:cNvPr>
            <p:cNvSpPr txBox="1"/>
            <p:nvPr/>
          </p:nvSpPr>
          <p:spPr>
            <a:xfrm>
              <a:off x="5349433" y="1663338"/>
              <a:ext cx="1655180" cy="338554"/>
            </a:xfrm>
            <a:prstGeom prst="rect">
              <a:avLst/>
            </a:prstGeom>
            <a:noFill/>
          </p:spPr>
          <p:txBody>
            <a:bodyPr wrap="square" rtlCol="0">
              <a:spAutoFit/>
            </a:bodyPr>
            <a:lstStyle/>
            <a:p>
              <a:r>
                <a:rPr lang="en-US" sz="1600" dirty="0">
                  <a:solidFill>
                    <a:schemeClr val="accent5">
                      <a:lumMod val="20000"/>
                      <a:lumOff val="80000"/>
                    </a:schemeClr>
                  </a:solidFill>
                </a:rPr>
                <a:t>CONCLUSION</a:t>
              </a:r>
            </a:p>
          </p:txBody>
        </p:sp>
      </p:grpSp>
      <p:pic>
        <p:nvPicPr>
          <p:cNvPr id="35" name="Picture 34">
            <a:extLst>
              <a:ext uri="{FF2B5EF4-FFF2-40B4-BE49-F238E27FC236}">
                <a16:creationId xmlns:a16="http://schemas.microsoft.com/office/drawing/2014/main" id="{19E80150-0AA8-E089-3F58-225982B7CB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244" y="4953017"/>
            <a:ext cx="6319761" cy="761019"/>
          </a:xfrm>
          <a:prstGeom prst="rect">
            <a:avLst/>
          </a:prstGeom>
        </p:spPr>
      </p:pic>
    </p:spTree>
    <p:extLst>
      <p:ext uri="{BB962C8B-B14F-4D97-AF65-F5344CB8AC3E}">
        <p14:creationId xmlns:p14="http://schemas.microsoft.com/office/powerpoint/2010/main" val="1614914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18000"/>
                <a:satMod val="160000"/>
                <a:lumMod val="28000"/>
              </a:schemeClr>
              <a:schemeClr val="bg2">
                <a:tint val="95000"/>
                <a:satMod val="160000"/>
                <a:lumMod val="116000"/>
              </a:schemeClr>
            </a:duotone>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827D65-22CC-DFA9-EC84-A7F43B1539BD}"/>
              </a:ext>
            </a:extLst>
          </p:cNvPr>
          <p:cNvSpPr txBox="1"/>
          <p:nvPr/>
        </p:nvSpPr>
        <p:spPr>
          <a:xfrm>
            <a:off x="1342664" y="407135"/>
            <a:ext cx="10023676" cy="369332"/>
          </a:xfrm>
          <a:prstGeom prst="rect">
            <a:avLst/>
          </a:prstGeom>
          <a:noFill/>
        </p:spPr>
        <p:txBody>
          <a:bodyPr wrap="square" rtlCol="0">
            <a:spAutoFit/>
          </a:bodyPr>
          <a:lstStyle/>
          <a:p>
            <a:r>
              <a:rPr lang="en-US" dirty="0">
                <a:solidFill>
                  <a:schemeClr val="tx1">
                    <a:lumMod val="85000"/>
                  </a:schemeClr>
                </a:solidFill>
              </a:rPr>
              <a:t>Q2. How can customer purchasing patterns be influenced to increase average order value?</a:t>
            </a:r>
          </a:p>
        </p:txBody>
      </p:sp>
      <p:grpSp>
        <p:nvGrpSpPr>
          <p:cNvPr id="10" name="Group 9">
            <a:extLst>
              <a:ext uri="{FF2B5EF4-FFF2-40B4-BE49-F238E27FC236}">
                <a16:creationId xmlns:a16="http://schemas.microsoft.com/office/drawing/2014/main" id="{8359038D-A95A-5554-F5B5-AE46B75AC9BE}"/>
              </a:ext>
            </a:extLst>
          </p:cNvPr>
          <p:cNvGrpSpPr/>
          <p:nvPr/>
        </p:nvGrpSpPr>
        <p:grpSpPr>
          <a:xfrm>
            <a:off x="2837629" y="1333503"/>
            <a:ext cx="1493134" cy="532436"/>
            <a:chOff x="5349433" y="1551007"/>
            <a:chExt cx="1493134" cy="532436"/>
          </a:xfrm>
        </p:grpSpPr>
        <p:sp>
          <p:nvSpPr>
            <p:cNvPr id="8" name="Rectangle: Rounded Corners 7">
              <a:extLst>
                <a:ext uri="{FF2B5EF4-FFF2-40B4-BE49-F238E27FC236}">
                  <a16:creationId xmlns:a16="http://schemas.microsoft.com/office/drawing/2014/main" id="{5F2BE541-975E-B58F-2298-2D803BC48CB3}"/>
                </a:ext>
              </a:extLst>
            </p:cNvPr>
            <p:cNvSpPr/>
            <p:nvPr/>
          </p:nvSpPr>
          <p:spPr>
            <a:xfrm>
              <a:off x="5349433" y="1551007"/>
              <a:ext cx="1493134" cy="532436"/>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3CD8D9-80B2-0E8B-3750-E7E42BB2D9AD}"/>
                </a:ext>
              </a:extLst>
            </p:cNvPr>
            <p:cNvSpPr txBox="1"/>
            <p:nvPr/>
          </p:nvSpPr>
          <p:spPr>
            <a:xfrm>
              <a:off x="5567423" y="1632030"/>
              <a:ext cx="1122744" cy="338554"/>
            </a:xfrm>
            <a:prstGeom prst="rect">
              <a:avLst/>
            </a:prstGeom>
            <a:noFill/>
          </p:spPr>
          <p:txBody>
            <a:bodyPr wrap="square" rtlCol="0">
              <a:spAutoFit/>
            </a:bodyPr>
            <a:lstStyle/>
            <a:p>
              <a:r>
                <a:rPr lang="en-US" sz="1600" dirty="0">
                  <a:solidFill>
                    <a:schemeClr val="accent5">
                      <a:lumMod val="20000"/>
                      <a:lumOff val="80000"/>
                    </a:schemeClr>
                  </a:solidFill>
                </a:rPr>
                <a:t>QUERIES</a:t>
              </a:r>
            </a:p>
          </p:txBody>
        </p:sp>
      </p:grpSp>
      <p:sp>
        <p:nvSpPr>
          <p:cNvPr id="28" name="Arrow: Right 27">
            <a:extLst>
              <a:ext uri="{FF2B5EF4-FFF2-40B4-BE49-F238E27FC236}">
                <a16:creationId xmlns:a16="http://schemas.microsoft.com/office/drawing/2014/main" id="{10EB0473-7257-D478-7EBF-C5DAA3AFC33F}"/>
              </a:ext>
            </a:extLst>
          </p:cNvPr>
          <p:cNvSpPr/>
          <p:nvPr/>
        </p:nvSpPr>
        <p:spPr>
          <a:xfrm>
            <a:off x="7135931" y="2495410"/>
            <a:ext cx="484109" cy="369332"/>
          </a:xfrm>
          <a:prstGeom prst="rightArrow">
            <a:avLst/>
          </a:prstGeom>
          <a:solidFill>
            <a:schemeClr val="bg2">
              <a:lumMod val="60000"/>
              <a:lumOff val="40000"/>
            </a:schemeClr>
          </a:solidFill>
          <a:ln>
            <a:solidFill>
              <a:schemeClr val="bg2">
                <a:lumMod val="60000"/>
                <a:lumOff val="40000"/>
              </a:schemeClr>
            </a:solidFill>
          </a:ln>
          <a:effectLst>
            <a:outerShdw blurRad="50800" dist="50800" dir="5400000" algn="ctr" rotWithShape="0">
              <a:srgbClr val="000000">
                <a:alpha val="5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D4CFC178-1BCC-FF3E-F0C2-D2FDD60DD5B6}"/>
              </a:ext>
            </a:extLst>
          </p:cNvPr>
          <p:cNvSpPr/>
          <p:nvPr/>
        </p:nvSpPr>
        <p:spPr>
          <a:xfrm rot="10800000">
            <a:off x="7158067" y="4964194"/>
            <a:ext cx="484109" cy="369332"/>
          </a:xfrm>
          <a:prstGeom prst="rightArrow">
            <a:avLst/>
          </a:prstGeom>
          <a:solidFill>
            <a:schemeClr val="bg2">
              <a:lumMod val="60000"/>
              <a:lumOff val="40000"/>
            </a:schemeClr>
          </a:solidFill>
          <a:ln>
            <a:solidFill>
              <a:schemeClr val="bg2">
                <a:lumMod val="60000"/>
                <a:lumOff val="40000"/>
              </a:schemeClr>
            </a:solidFill>
          </a:ln>
          <a:effectLst>
            <a:outerShdw blurRad="50800" dist="50800" dir="5400000" algn="ctr" rotWithShape="0">
              <a:srgbClr val="000000">
                <a:alpha val="5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6481F9C-1EC2-314C-8AD9-6D009FF58251}"/>
              </a:ext>
            </a:extLst>
          </p:cNvPr>
          <p:cNvGrpSpPr/>
          <p:nvPr/>
        </p:nvGrpSpPr>
        <p:grpSpPr>
          <a:xfrm>
            <a:off x="2949488" y="4246593"/>
            <a:ext cx="1655180" cy="532436"/>
            <a:chOff x="5349433" y="1551007"/>
            <a:chExt cx="1655180" cy="532436"/>
          </a:xfrm>
        </p:grpSpPr>
        <p:sp>
          <p:nvSpPr>
            <p:cNvPr id="32" name="Rectangle: Rounded Corners 31">
              <a:extLst>
                <a:ext uri="{FF2B5EF4-FFF2-40B4-BE49-F238E27FC236}">
                  <a16:creationId xmlns:a16="http://schemas.microsoft.com/office/drawing/2014/main" id="{3029B556-B928-2A20-8606-24DB7A5BB38B}"/>
                </a:ext>
              </a:extLst>
            </p:cNvPr>
            <p:cNvSpPr/>
            <p:nvPr/>
          </p:nvSpPr>
          <p:spPr>
            <a:xfrm>
              <a:off x="5349433" y="1551007"/>
              <a:ext cx="1493134" cy="532436"/>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C5EAA47-C1F3-4AF8-83FE-75DB8E954A91}"/>
                </a:ext>
              </a:extLst>
            </p:cNvPr>
            <p:cNvSpPr txBox="1"/>
            <p:nvPr/>
          </p:nvSpPr>
          <p:spPr>
            <a:xfrm>
              <a:off x="5349433" y="1663338"/>
              <a:ext cx="1655180" cy="338554"/>
            </a:xfrm>
            <a:prstGeom prst="rect">
              <a:avLst/>
            </a:prstGeom>
            <a:noFill/>
          </p:spPr>
          <p:txBody>
            <a:bodyPr wrap="square" rtlCol="0">
              <a:spAutoFit/>
            </a:bodyPr>
            <a:lstStyle/>
            <a:p>
              <a:r>
                <a:rPr lang="en-US" sz="1600" dirty="0">
                  <a:solidFill>
                    <a:schemeClr val="accent5">
                      <a:lumMod val="20000"/>
                      <a:lumOff val="80000"/>
                    </a:schemeClr>
                  </a:solidFill>
                </a:rPr>
                <a:t>CONCLUSION</a:t>
              </a:r>
            </a:p>
          </p:txBody>
        </p:sp>
      </p:grpSp>
      <p:pic>
        <p:nvPicPr>
          <p:cNvPr id="3" name="Picture 2">
            <a:extLst>
              <a:ext uri="{FF2B5EF4-FFF2-40B4-BE49-F238E27FC236}">
                <a16:creationId xmlns:a16="http://schemas.microsoft.com/office/drawing/2014/main" id="{61607054-D88F-EE6B-E2AF-C346CE2BE5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512" y="2178677"/>
            <a:ext cx="6289085" cy="1320615"/>
          </a:xfrm>
          <a:prstGeom prst="rect">
            <a:avLst/>
          </a:prstGeom>
        </p:spPr>
      </p:pic>
      <p:pic>
        <p:nvPicPr>
          <p:cNvPr id="6" name="Picture 5">
            <a:extLst>
              <a:ext uri="{FF2B5EF4-FFF2-40B4-BE49-F238E27FC236}">
                <a16:creationId xmlns:a16="http://schemas.microsoft.com/office/drawing/2014/main" id="{61CAE707-1171-A7E8-91E3-5819EB631C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1238" y="2272799"/>
            <a:ext cx="4214225" cy="3886537"/>
          </a:xfrm>
          <a:prstGeom prst="rect">
            <a:avLst/>
          </a:prstGeom>
        </p:spPr>
      </p:pic>
      <p:pic>
        <p:nvPicPr>
          <p:cNvPr id="11" name="Picture 10">
            <a:extLst>
              <a:ext uri="{FF2B5EF4-FFF2-40B4-BE49-F238E27FC236}">
                <a16:creationId xmlns:a16="http://schemas.microsoft.com/office/drawing/2014/main" id="{1D071389-5621-57B6-59AD-1A9EA88146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2892" y="5046526"/>
            <a:ext cx="5648542" cy="752390"/>
          </a:xfrm>
          <a:prstGeom prst="rect">
            <a:avLst/>
          </a:prstGeom>
        </p:spPr>
      </p:pic>
      <p:grpSp>
        <p:nvGrpSpPr>
          <p:cNvPr id="12" name="Group 11">
            <a:extLst>
              <a:ext uri="{FF2B5EF4-FFF2-40B4-BE49-F238E27FC236}">
                <a16:creationId xmlns:a16="http://schemas.microsoft.com/office/drawing/2014/main" id="{E8872799-37E0-8994-653B-975C50D9CB49}"/>
              </a:ext>
            </a:extLst>
          </p:cNvPr>
          <p:cNvGrpSpPr/>
          <p:nvPr/>
        </p:nvGrpSpPr>
        <p:grpSpPr>
          <a:xfrm>
            <a:off x="8865713" y="1304082"/>
            <a:ext cx="2648773" cy="729312"/>
            <a:chOff x="5415691" y="1451986"/>
            <a:chExt cx="2648773" cy="729312"/>
          </a:xfrm>
        </p:grpSpPr>
        <p:sp>
          <p:nvSpPr>
            <p:cNvPr id="13" name="Rectangle: Rounded Corners 12">
              <a:extLst>
                <a:ext uri="{FF2B5EF4-FFF2-40B4-BE49-F238E27FC236}">
                  <a16:creationId xmlns:a16="http://schemas.microsoft.com/office/drawing/2014/main" id="{8AB6D9E9-974C-97CA-7E8E-BFA0B3C57831}"/>
                </a:ext>
              </a:extLst>
            </p:cNvPr>
            <p:cNvSpPr/>
            <p:nvPr/>
          </p:nvSpPr>
          <p:spPr>
            <a:xfrm>
              <a:off x="5415691" y="1451986"/>
              <a:ext cx="2002618" cy="729312"/>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4864648-68BA-317D-50F5-B84C2F769D11}"/>
                </a:ext>
              </a:extLst>
            </p:cNvPr>
            <p:cNvSpPr txBox="1"/>
            <p:nvPr/>
          </p:nvSpPr>
          <p:spPr>
            <a:xfrm>
              <a:off x="5415691" y="1613405"/>
              <a:ext cx="2648773" cy="369332"/>
            </a:xfrm>
            <a:prstGeom prst="rect">
              <a:avLst/>
            </a:prstGeom>
            <a:noFill/>
          </p:spPr>
          <p:txBody>
            <a:bodyPr wrap="square" rtlCol="0">
              <a:spAutoFit/>
            </a:bodyPr>
            <a:lstStyle/>
            <a:p>
              <a:r>
                <a:rPr lang="en-US" dirty="0">
                  <a:solidFill>
                    <a:schemeClr val="accent5">
                      <a:lumMod val="20000"/>
                      <a:lumOff val="80000"/>
                    </a:schemeClr>
                  </a:solidFill>
                </a:rPr>
                <a:t>OUTPUT SAMPLE</a:t>
              </a:r>
            </a:p>
          </p:txBody>
        </p:sp>
      </p:grpSp>
    </p:spTree>
    <p:extLst>
      <p:ext uri="{BB962C8B-B14F-4D97-AF65-F5344CB8AC3E}">
        <p14:creationId xmlns:p14="http://schemas.microsoft.com/office/powerpoint/2010/main" val="2488929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18000"/>
                <a:satMod val="160000"/>
                <a:lumMod val="28000"/>
              </a:schemeClr>
              <a:schemeClr val="bg2">
                <a:tint val="95000"/>
                <a:satMod val="160000"/>
                <a:lumMod val="116000"/>
              </a:schemeClr>
            </a:duotone>
            <a:lum/>
          </a:blip>
          <a:srcRect/>
          <a:stretch>
            <a:fillRect/>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359038D-A95A-5554-F5B5-AE46B75AC9BE}"/>
              </a:ext>
            </a:extLst>
          </p:cNvPr>
          <p:cNvGrpSpPr/>
          <p:nvPr/>
        </p:nvGrpSpPr>
        <p:grpSpPr>
          <a:xfrm>
            <a:off x="2837629" y="1333503"/>
            <a:ext cx="1493134" cy="532436"/>
            <a:chOff x="5349433" y="1551007"/>
            <a:chExt cx="1493134" cy="532436"/>
          </a:xfrm>
        </p:grpSpPr>
        <p:sp>
          <p:nvSpPr>
            <p:cNvPr id="8" name="Rectangle: Rounded Corners 7">
              <a:extLst>
                <a:ext uri="{FF2B5EF4-FFF2-40B4-BE49-F238E27FC236}">
                  <a16:creationId xmlns:a16="http://schemas.microsoft.com/office/drawing/2014/main" id="{5F2BE541-975E-B58F-2298-2D803BC48CB3}"/>
                </a:ext>
              </a:extLst>
            </p:cNvPr>
            <p:cNvSpPr/>
            <p:nvPr/>
          </p:nvSpPr>
          <p:spPr>
            <a:xfrm>
              <a:off x="5349433" y="1551007"/>
              <a:ext cx="1493134" cy="532436"/>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3CD8D9-80B2-0E8B-3750-E7E42BB2D9AD}"/>
                </a:ext>
              </a:extLst>
            </p:cNvPr>
            <p:cNvSpPr txBox="1"/>
            <p:nvPr/>
          </p:nvSpPr>
          <p:spPr>
            <a:xfrm>
              <a:off x="5567423" y="1632030"/>
              <a:ext cx="1122744" cy="338554"/>
            </a:xfrm>
            <a:prstGeom prst="rect">
              <a:avLst/>
            </a:prstGeom>
            <a:noFill/>
          </p:spPr>
          <p:txBody>
            <a:bodyPr wrap="square" rtlCol="0">
              <a:spAutoFit/>
            </a:bodyPr>
            <a:lstStyle/>
            <a:p>
              <a:r>
                <a:rPr lang="en-US" sz="1600" dirty="0">
                  <a:solidFill>
                    <a:schemeClr val="accent5">
                      <a:lumMod val="20000"/>
                      <a:lumOff val="80000"/>
                    </a:schemeClr>
                  </a:solidFill>
                </a:rPr>
                <a:t>QUERIES</a:t>
              </a:r>
            </a:p>
          </p:txBody>
        </p:sp>
      </p:grpSp>
      <p:sp>
        <p:nvSpPr>
          <p:cNvPr id="28" name="Arrow: Right 27">
            <a:extLst>
              <a:ext uri="{FF2B5EF4-FFF2-40B4-BE49-F238E27FC236}">
                <a16:creationId xmlns:a16="http://schemas.microsoft.com/office/drawing/2014/main" id="{10EB0473-7257-D478-7EBF-C5DAA3AFC33F}"/>
              </a:ext>
            </a:extLst>
          </p:cNvPr>
          <p:cNvSpPr/>
          <p:nvPr/>
        </p:nvSpPr>
        <p:spPr>
          <a:xfrm>
            <a:off x="7135931" y="2495410"/>
            <a:ext cx="484109" cy="369332"/>
          </a:xfrm>
          <a:prstGeom prst="rightArrow">
            <a:avLst/>
          </a:prstGeom>
          <a:solidFill>
            <a:schemeClr val="bg2">
              <a:lumMod val="60000"/>
              <a:lumOff val="40000"/>
            </a:schemeClr>
          </a:solidFill>
          <a:ln>
            <a:solidFill>
              <a:schemeClr val="bg2">
                <a:lumMod val="60000"/>
                <a:lumOff val="40000"/>
              </a:schemeClr>
            </a:solidFill>
          </a:ln>
          <a:effectLst>
            <a:outerShdw blurRad="50800" dist="50800" dir="5400000" algn="ctr" rotWithShape="0">
              <a:srgbClr val="000000">
                <a:alpha val="5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D4CFC178-1BCC-FF3E-F0C2-D2FDD60DD5B6}"/>
              </a:ext>
            </a:extLst>
          </p:cNvPr>
          <p:cNvSpPr/>
          <p:nvPr/>
        </p:nvSpPr>
        <p:spPr>
          <a:xfrm rot="10800000">
            <a:off x="7212832" y="5161105"/>
            <a:ext cx="484109" cy="369332"/>
          </a:xfrm>
          <a:prstGeom prst="rightArrow">
            <a:avLst/>
          </a:prstGeom>
          <a:solidFill>
            <a:schemeClr val="bg2">
              <a:lumMod val="60000"/>
              <a:lumOff val="40000"/>
            </a:schemeClr>
          </a:solidFill>
          <a:ln>
            <a:solidFill>
              <a:schemeClr val="bg2">
                <a:lumMod val="60000"/>
                <a:lumOff val="40000"/>
              </a:schemeClr>
            </a:solidFill>
          </a:ln>
          <a:effectLst>
            <a:outerShdw blurRad="50800" dist="50800" dir="5400000" algn="ctr" rotWithShape="0">
              <a:srgbClr val="000000">
                <a:alpha val="5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6481F9C-1EC2-314C-8AD9-6D009FF58251}"/>
              </a:ext>
            </a:extLst>
          </p:cNvPr>
          <p:cNvGrpSpPr/>
          <p:nvPr/>
        </p:nvGrpSpPr>
        <p:grpSpPr>
          <a:xfrm>
            <a:off x="3008696" y="4216067"/>
            <a:ext cx="1655180" cy="532436"/>
            <a:chOff x="5349433" y="1551007"/>
            <a:chExt cx="1655180" cy="532436"/>
          </a:xfrm>
        </p:grpSpPr>
        <p:sp>
          <p:nvSpPr>
            <p:cNvPr id="32" name="Rectangle: Rounded Corners 31">
              <a:extLst>
                <a:ext uri="{FF2B5EF4-FFF2-40B4-BE49-F238E27FC236}">
                  <a16:creationId xmlns:a16="http://schemas.microsoft.com/office/drawing/2014/main" id="{3029B556-B928-2A20-8606-24DB7A5BB38B}"/>
                </a:ext>
              </a:extLst>
            </p:cNvPr>
            <p:cNvSpPr/>
            <p:nvPr/>
          </p:nvSpPr>
          <p:spPr>
            <a:xfrm>
              <a:off x="5349433" y="1551007"/>
              <a:ext cx="1493134" cy="532436"/>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C5EAA47-C1F3-4AF8-83FE-75DB8E954A91}"/>
                </a:ext>
              </a:extLst>
            </p:cNvPr>
            <p:cNvSpPr txBox="1"/>
            <p:nvPr/>
          </p:nvSpPr>
          <p:spPr>
            <a:xfrm>
              <a:off x="5349433" y="1663338"/>
              <a:ext cx="1655180" cy="338554"/>
            </a:xfrm>
            <a:prstGeom prst="rect">
              <a:avLst/>
            </a:prstGeom>
            <a:noFill/>
          </p:spPr>
          <p:txBody>
            <a:bodyPr wrap="square" rtlCol="0">
              <a:spAutoFit/>
            </a:bodyPr>
            <a:lstStyle/>
            <a:p>
              <a:r>
                <a:rPr lang="en-US" sz="1600" dirty="0">
                  <a:solidFill>
                    <a:schemeClr val="accent5">
                      <a:lumMod val="20000"/>
                      <a:lumOff val="80000"/>
                    </a:schemeClr>
                  </a:solidFill>
                </a:rPr>
                <a:t>CONCLUSION</a:t>
              </a:r>
            </a:p>
          </p:txBody>
        </p:sp>
      </p:grpSp>
      <p:pic>
        <p:nvPicPr>
          <p:cNvPr id="4" name="Picture 3">
            <a:extLst>
              <a:ext uri="{FF2B5EF4-FFF2-40B4-BE49-F238E27FC236}">
                <a16:creationId xmlns:a16="http://schemas.microsoft.com/office/drawing/2014/main" id="{E0B87FD1-E487-AD23-9BE2-F59388AE79C4}"/>
              </a:ext>
            </a:extLst>
          </p:cNvPr>
          <p:cNvPicPr>
            <a:picLocks noChangeAspect="1"/>
          </p:cNvPicPr>
          <p:nvPr/>
        </p:nvPicPr>
        <p:blipFill>
          <a:blip r:embed="rId4"/>
          <a:stretch>
            <a:fillRect/>
          </a:stretch>
        </p:blipFill>
        <p:spPr>
          <a:xfrm>
            <a:off x="470880" y="4964194"/>
            <a:ext cx="6577655" cy="763154"/>
          </a:xfrm>
          <a:prstGeom prst="rect">
            <a:avLst/>
          </a:prstGeom>
        </p:spPr>
      </p:pic>
      <p:pic>
        <p:nvPicPr>
          <p:cNvPr id="12" name="Picture 11">
            <a:extLst>
              <a:ext uri="{FF2B5EF4-FFF2-40B4-BE49-F238E27FC236}">
                <a16:creationId xmlns:a16="http://schemas.microsoft.com/office/drawing/2014/main" id="{6D392095-17B2-3AAA-4049-7DEBEF8CE6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1185" y="2050322"/>
            <a:ext cx="5563082" cy="1661304"/>
          </a:xfrm>
          <a:prstGeom prst="rect">
            <a:avLst/>
          </a:prstGeom>
        </p:spPr>
      </p:pic>
      <p:pic>
        <p:nvPicPr>
          <p:cNvPr id="14" name="Picture 13">
            <a:extLst>
              <a:ext uri="{FF2B5EF4-FFF2-40B4-BE49-F238E27FC236}">
                <a16:creationId xmlns:a16="http://schemas.microsoft.com/office/drawing/2014/main" id="{BB4647EF-9B3B-F08A-AA84-F0707EE02C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3738" y="2146620"/>
            <a:ext cx="3527382" cy="4169571"/>
          </a:xfrm>
          <a:prstGeom prst="rect">
            <a:avLst/>
          </a:prstGeom>
        </p:spPr>
      </p:pic>
      <p:sp>
        <p:nvSpPr>
          <p:cNvPr id="15" name="TextBox 14">
            <a:extLst>
              <a:ext uri="{FF2B5EF4-FFF2-40B4-BE49-F238E27FC236}">
                <a16:creationId xmlns:a16="http://schemas.microsoft.com/office/drawing/2014/main" id="{4EFBCF40-04F4-D0D2-154B-188157854FD9}"/>
              </a:ext>
            </a:extLst>
          </p:cNvPr>
          <p:cNvSpPr txBox="1"/>
          <p:nvPr/>
        </p:nvSpPr>
        <p:spPr>
          <a:xfrm>
            <a:off x="1271185" y="418910"/>
            <a:ext cx="10613985" cy="369332"/>
          </a:xfrm>
          <a:prstGeom prst="rect">
            <a:avLst/>
          </a:prstGeom>
          <a:noFill/>
        </p:spPr>
        <p:txBody>
          <a:bodyPr wrap="square" rtlCol="0">
            <a:spAutoFit/>
          </a:bodyPr>
          <a:lstStyle/>
          <a:p>
            <a:r>
              <a:rPr lang="en-US" dirty="0">
                <a:solidFill>
                  <a:schemeClr val="tx1">
                    <a:lumMod val="85000"/>
                  </a:schemeClr>
                </a:solidFill>
              </a:rPr>
              <a:t>Q3. What are the key drivers of sales growth, and how can they be leveraged for future success</a:t>
            </a:r>
          </a:p>
        </p:txBody>
      </p:sp>
      <p:grpSp>
        <p:nvGrpSpPr>
          <p:cNvPr id="16" name="Group 15">
            <a:extLst>
              <a:ext uri="{FF2B5EF4-FFF2-40B4-BE49-F238E27FC236}">
                <a16:creationId xmlns:a16="http://schemas.microsoft.com/office/drawing/2014/main" id="{1A9109F8-0A93-A9F7-FF0F-61198817B0A5}"/>
              </a:ext>
            </a:extLst>
          </p:cNvPr>
          <p:cNvGrpSpPr/>
          <p:nvPr/>
        </p:nvGrpSpPr>
        <p:grpSpPr>
          <a:xfrm>
            <a:off x="8773115" y="1136627"/>
            <a:ext cx="2648773" cy="729312"/>
            <a:chOff x="5415691" y="1451986"/>
            <a:chExt cx="2648773" cy="729312"/>
          </a:xfrm>
        </p:grpSpPr>
        <p:sp>
          <p:nvSpPr>
            <p:cNvPr id="17" name="Rectangle: Rounded Corners 16">
              <a:extLst>
                <a:ext uri="{FF2B5EF4-FFF2-40B4-BE49-F238E27FC236}">
                  <a16:creationId xmlns:a16="http://schemas.microsoft.com/office/drawing/2014/main" id="{EC085282-25E6-2DAA-5E99-DD0F82DEAA87}"/>
                </a:ext>
              </a:extLst>
            </p:cNvPr>
            <p:cNvSpPr/>
            <p:nvPr/>
          </p:nvSpPr>
          <p:spPr>
            <a:xfrm>
              <a:off x="5415691" y="1451986"/>
              <a:ext cx="2002618" cy="729312"/>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9B004F3-08AA-20B3-819F-DD21B52171EA}"/>
                </a:ext>
              </a:extLst>
            </p:cNvPr>
            <p:cNvSpPr txBox="1"/>
            <p:nvPr/>
          </p:nvSpPr>
          <p:spPr>
            <a:xfrm>
              <a:off x="5415691" y="1613405"/>
              <a:ext cx="2648773" cy="369332"/>
            </a:xfrm>
            <a:prstGeom prst="rect">
              <a:avLst/>
            </a:prstGeom>
            <a:noFill/>
          </p:spPr>
          <p:txBody>
            <a:bodyPr wrap="square" rtlCol="0">
              <a:spAutoFit/>
            </a:bodyPr>
            <a:lstStyle/>
            <a:p>
              <a:r>
                <a:rPr lang="en-US" dirty="0">
                  <a:solidFill>
                    <a:schemeClr val="accent5">
                      <a:lumMod val="20000"/>
                      <a:lumOff val="80000"/>
                    </a:schemeClr>
                  </a:solidFill>
                </a:rPr>
                <a:t>OUTPUT SAMPLE</a:t>
              </a:r>
            </a:p>
          </p:txBody>
        </p:sp>
      </p:grpSp>
    </p:spTree>
    <p:extLst>
      <p:ext uri="{BB962C8B-B14F-4D97-AF65-F5344CB8AC3E}">
        <p14:creationId xmlns:p14="http://schemas.microsoft.com/office/powerpoint/2010/main" val="2204445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18000"/>
                <a:satMod val="160000"/>
                <a:lumMod val="28000"/>
              </a:schemeClr>
              <a:schemeClr val="bg2">
                <a:tint val="95000"/>
                <a:satMod val="160000"/>
                <a:lumMod val="116000"/>
              </a:schemeClr>
            </a:duotone>
            <a:lum/>
          </a:blip>
          <a:srcRect/>
          <a:stretch>
            <a:fillRect/>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359038D-A95A-5554-F5B5-AE46B75AC9BE}"/>
              </a:ext>
            </a:extLst>
          </p:cNvPr>
          <p:cNvGrpSpPr/>
          <p:nvPr/>
        </p:nvGrpSpPr>
        <p:grpSpPr>
          <a:xfrm>
            <a:off x="2837629" y="914814"/>
            <a:ext cx="1493134" cy="532436"/>
            <a:chOff x="5349433" y="1551007"/>
            <a:chExt cx="1493134" cy="532436"/>
          </a:xfrm>
        </p:grpSpPr>
        <p:sp>
          <p:nvSpPr>
            <p:cNvPr id="8" name="Rectangle: Rounded Corners 7">
              <a:extLst>
                <a:ext uri="{FF2B5EF4-FFF2-40B4-BE49-F238E27FC236}">
                  <a16:creationId xmlns:a16="http://schemas.microsoft.com/office/drawing/2014/main" id="{5F2BE541-975E-B58F-2298-2D803BC48CB3}"/>
                </a:ext>
              </a:extLst>
            </p:cNvPr>
            <p:cNvSpPr/>
            <p:nvPr/>
          </p:nvSpPr>
          <p:spPr>
            <a:xfrm>
              <a:off x="5349433" y="1551007"/>
              <a:ext cx="1493134" cy="532436"/>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3CD8D9-80B2-0E8B-3750-E7E42BB2D9AD}"/>
                </a:ext>
              </a:extLst>
            </p:cNvPr>
            <p:cNvSpPr txBox="1"/>
            <p:nvPr/>
          </p:nvSpPr>
          <p:spPr>
            <a:xfrm>
              <a:off x="5567423" y="1632030"/>
              <a:ext cx="1122744" cy="338554"/>
            </a:xfrm>
            <a:prstGeom prst="rect">
              <a:avLst/>
            </a:prstGeom>
            <a:noFill/>
          </p:spPr>
          <p:txBody>
            <a:bodyPr wrap="square" rtlCol="0">
              <a:spAutoFit/>
            </a:bodyPr>
            <a:lstStyle/>
            <a:p>
              <a:r>
                <a:rPr lang="en-US" sz="1600" dirty="0">
                  <a:solidFill>
                    <a:schemeClr val="accent5">
                      <a:lumMod val="20000"/>
                      <a:lumOff val="80000"/>
                    </a:schemeClr>
                  </a:solidFill>
                </a:rPr>
                <a:t>QUERIES</a:t>
              </a:r>
            </a:p>
          </p:txBody>
        </p:sp>
      </p:grpSp>
      <p:grpSp>
        <p:nvGrpSpPr>
          <p:cNvPr id="24" name="Group 23">
            <a:extLst>
              <a:ext uri="{FF2B5EF4-FFF2-40B4-BE49-F238E27FC236}">
                <a16:creationId xmlns:a16="http://schemas.microsoft.com/office/drawing/2014/main" id="{4DAEFA8D-4E39-01CF-E368-165DDD53B0C6}"/>
              </a:ext>
            </a:extLst>
          </p:cNvPr>
          <p:cNvGrpSpPr/>
          <p:nvPr/>
        </p:nvGrpSpPr>
        <p:grpSpPr>
          <a:xfrm>
            <a:off x="8344852" y="1661802"/>
            <a:ext cx="2648773" cy="729312"/>
            <a:chOff x="5415691" y="1451986"/>
            <a:chExt cx="2648773" cy="729312"/>
          </a:xfrm>
        </p:grpSpPr>
        <p:sp>
          <p:nvSpPr>
            <p:cNvPr id="25" name="Rectangle: Rounded Corners 24">
              <a:extLst>
                <a:ext uri="{FF2B5EF4-FFF2-40B4-BE49-F238E27FC236}">
                  <a16:creationId xmlns:a16="http://schemas.microsoft.com/office/drawing/2014/main" id="{6D6B38C6-BBD2-EA39-C951-BC6F90DD41A4}"/>
                </a:ext>
              </a:extLst>
            </p:cNvPr>
            <p:cNvSpPr/>
            <p:nvPr/>
          </p:nvSpPr>
          <p:spPr>
            <a:xfrm>
              <a:off x="5415691" y="1451986"/>
              <a:ext cx="2002618" cy="729312"/>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80A7B34-5E7C-DDE7-8ECF-BA3F0DACC29B}"/>
                </a:ext>
              </a:extLst>
            </p:cNvPr>
            <p:cNvSpPr txBox="1"/>
            <p:nvPr/>
          </p:nvSpPr>
          <p:spPr>
            <a:xfrm>
              <a:off x="5415691" y="1613405"/>
              <a:ext cx="2648773" cy="369332"/>
            </a:xfrm>
            <a:prstGeom prst="rect">
              <a:avLst/>
            </a:prstGeom>
            <a:noFill/>
          </p:spPr>
          <p:txBody>
            <a:bodyPr wrap="square" rtlCol="0">
              <a:spAutoFit/>
            </a:bodyPr>
            <a:lstStyle/>
            <a:p>
              <a:r>
                <a:rPr lang="en-US" dirty="0">
                  <a:solidFill>
                    <a:schemeClr val="accent5">
                      <a:lumMod val="20000"/>
                      <a:lumOff val="80000"/>
                    </a:schemeClr>
                  </a:solidFill>
                </a:rPr>
                <a:t>OUTPUT SAMPLE</a:t>
              </a:r>
            </a:p>
          </p:txBody>
        </p:sp>
      </p:grpSp>
      <p:sp>
        <p:nvSpPr>
          <p:cNvPr id="28" name="Arrow: Right 27">
            <a:extLst>
              <a:ext uri="{FF2B5EF4-FFF2-40B4-BE49-F238E27FC236}">
                <a16:creationId xmlns:a16="http://schemas.microsoft.com/office/drawing/2014/main" id="{10EB0473-7257-D478-7EBF-C5DAA3AFC33F}"/>
              </a:ext>
            </a:extLst>
          </p:cNvPr>
          <p:cNvSpPr/>
          <p:nvPr/>
        </p:nvSpPr>
        <p:spPr>
          <a:xfrm>
            <a:off x="7285001" y="1863231"/>
            <a:ext cx="484109" cy="369332"/>
          </a:xfrm>
          <a:prstGeom prst="rightArrow">
            <a:avLst/>
          </a:prstGeom>
          <a:solidFill>
            <a:schemeClr val="bg2">
              <a:lumMod val="60000"/>
              <a:lumOff val="40000"/>
            </a:schemeClr>
          </a:solidFill>
          <a:ln>
            <a:solidFill>
              <a:schemeClr val="bg2">
                <a:lumMod val="60000"/>
                <a:lumOff val="40000"/>
              </a:schemeClr>
            </a:solidFill>
          </a:ln>
          <a:effectLst>
            <a:outerShdw blurRad="50800" dist="50800" dir="5400000" algn="ctr" rotWithShape="0">
              <a:srgbClr val="000000">
                <a:alpha val="5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D4CFC178-1BCC-FF3E-F0C2-D2FDD60DD5B6}"/>
              </a:ext>
            </a:extLst>
          </p:cNvPr>
          <p:cNvSpPr/>
          <p:nvPr/>
        </p:nvSpPr>
        <p:spPr>
          <a:xfrm rot="5400000">
            <a:off x="8919440" y="5322851"/>
            <a:ext cx="484109" cy="369332"/>
          </a:xfrm>
          <a:prstGeom prst="rightArrow">
            <a:avLst/>
          </a:prstGeom>
          <a:solidFill>
            <a:schemeClr val="bg2">
              <a:lumMod val="60000"/>
              <a:lumOff val="40000"/>
            </a:schemeClr>
          </a:solidFill>
          <a:ln>
            <a:solidFill>
              <a:schemeClr val="bg2">
                <a:lumMod val="60000"/>
                <a:lumOff val="40000"/>
              </a:schemeClr>
            </a:solidFill>
          </a:ln>
          <a:effectLst>
            <a:outerShdw blurRad="50800" dist="50800" dir="5400000" algn="ctr" rotWithShape="0">
              <a:srgbClr val="000000">
                <a:alpha val="5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6481F9C-1EC2-314C-8AD9-6D009FF58251}"/>
              </a:ext>
            </a:extLst>
          </p:cNvPr>
          <p:cNvGrpSpPr/>
          <p:nvPr/>
        </p:nvGrpSpPr>
        <p:grpSpPr>
          <a:xfrm>
            <a:off x="8440640" y="5952261"/>
            <a:ext cx="1655180" cy="532436"/>
            <a:chOff x="5349433" y="1551007"/>
            <a:chExt cx="1655180" cy="532436"/>
          </a:xfrm>
        </p:grpSpPr>
        <p:sp>
          <p:nvSpPr>
            <p:cNvPr id="32" name="Rectangle: Rounded Corners 31">
              <a:extLst>
                <a:ext uri="{FF2B5EF4-FFF2-40B4-BE49-F238E27FC236}">
                  <a16:creationId xmlns:a16="http://schemas.microsoft.com/office/drawing/2014/main" id="{3029B556-B928-2A20-8606-24DB7A5BB38B}"/>
                </a:ext>
              </a:extLst>
            </p:cNvPr>
            <p:cNvSpPr/>
            <p:nvPr/>
          </p:nvSpPr>
          <p:spPr>
            <a:xfrm>
              <a:off x="5349433" y="1551007"/>
              <a:ext cx="1493134" cy="532436"/>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C5EAA47-C1F3-4AF8-83FE-75DB8E954A91}"/>
                </a:ext>
              </a:extLst>
            </p:cNvPr>
            <p:cNvSpPr txBox="1"/>
            <p:nvPr/>
          </p:nvSpPr>
          <p:spPr>
            <a:xfrm>
              <a:off x="5349433" y="1663338"/>
              <a:ext cx="1655180" cy="338554"/>
            </a:xfrm>
            <a:prstGeom prst="rect">
              <a:avLst/>
            </a:prstGeom>
            <a:noFill/>
          </p:spPr>
          <p:txBody>
            <a:bodyPr wrap="square" rtlCol="0">
              <a:spAutoFit/>
            </a:bodyPr>
            <a:lstStyle/>
            <a:p>
              <a:r>
                <a:rPr lang="en-US" sz="1600" dirty="0">
                  <a:solidFill>
                    <a:schemeClr val="accent5">
                      <a:lumMod val="20000"/>
                      <a:lumOff val="80000"/>
                    </a:schemeClr>
                  </a:solidFill>
                </a:rPr>
                <a:t>CONCLUSION</a:t>
              </a:r>
            </a:p>
          </p:txBody>
        </p:sp>
      </p:grpSp>
      <p:pic>
        <p:nvPicPr>
          <p:cNvPr id="4" name="Picture 3">
            <a:extLst>
              <a:ext uri="{FF2B5EF4-FFF2-40B4-BE49-F238E27FC236}">
                <a16:creationId xmlns:a16="http://schemas.microsoft.com/office/drawing/2014/main" id="{E0B87FD1-E487-AD23-9BE2-F59388AE79C4}"/>
              </a:ext>
            </a:extLst>
          </p:cNvPr>
          <p:cNvPicPr>
            <a:picLocks noChangeAspect="1"/>
          </p:cNvPicPr>
          <p:nvPr/>
        </p:nvPicPr>
        <p:blipFill>
          <a:blip r:embed="rId4"/>
          <a:stretch>
            <a:fillRect/>
          </a:stretch>
        </p:blipFill>
        <p:spPr>
          <a:xfrm>
            <a:off x="1467646" y="5836902"/>
            <a:ext cx="6577655" cy="763154"/>
          </a:xfrm>
          <a:prstGeom prst="rect">
            <a:avLst/>
          </a:prstGeom>
        </p:spPr>
      </p:pic>
      <p:sp>
        <p:nvSpPr>
          <p:cNvPr id="15" name="TextBox 14">
            <a:extLst>
              <a:ext uri="{FF2B5EF4-FFF2-40B4-BE49-F238E27FC236}">
                <a16:creationId xmlns:a16="http://schemas.microsoft.com/office/drawing/2014/main" id="{4EFBCF40-04F4-D0D2-154B-188157854FD9}"/>
              </a:ext>
            </a:extLst>
          </p:cNvPr>
          <p:cNvSpPr txBox="1"/>
          <p:nvPr/>
        </p:nvSpPr>
        <p:spPr>
          <a:xfrm>
            <a:off x="2154031" y="196976"/>
            <a:ext cx="8071719" cy="378844"/>
          </a:xfrm>
          <a:prstGeom prst="rect">
            <a:avLst/>
          </a:prstGeom>
          <a:noFill/>
        </p:spPr>
        <p:txBody>
          <a:bodyPr wrap="square" rtlCol="0">
            <a:spAutoFit/>
          </a:bodyPr>
          <a:lstStyle/>
          <a:p>
            <a:r>
              <a:rPr lang="en-US" dirty="0">
                <a:solidFill>
                  <a:schemeClr val="tx1">
                    <a:lumMod val="85000"/>
                  </a:schemeClr>
                </a:solidFill>
              </a:rPr>
              <a:t>Q4. Which product features or attributes are most appealing to customers?</a:t>
            </a:r>
          </a:p>
        </p:txBody>
      </p:sp>
      <p:pic>
        <p:nvPicPr>
          <p:cNvPr id="3" name="Picture 2">
            <a:extLst>
              <a:ext uri="{FF2B5EF4-FFF2-40B4-BE49-F238E27FC236}">
                <a16:creationId xmlns:a16="http://schemas.microsoft.com/office/drawing/2014/main" id="{E9E9FC10-E716-22D5-8C0C-0995E6FA72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465" y="1531146"/>
            <a:ext cx="6483420" cy="990522"/>
          </a:xfrm>
          <a:prstGeom prst="rect">
            <a:avLst/>
          </a:prstGeom>
        </p:spPr>
      </p:pic>
      <p:pic>
        <p:nvPicPr>
          <p:cNvPr id="6" name="Picture 5">
            <a:extLst>
              <a:ext uri="{FF2B5EF4-FFF2-40B4-BE49-F238E27FC236}">
                <a16:creationId xmlns:a16="http://schemas.microsoft.com/office/drawing/2014/main" id="{56BC069B-07B9-7B04-E9D9-DE204A4266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465" y="2691658"/>
            <a:ext cx="11187129" cy="2461473"/>
          </a:xfrm>
          <a:prstGeom prst="rect">
            <a:avLst/>
          </a:prstGeom>
        </p:spPr>
      </p:pic>
    </p:spTree>
    <p:extLst>
      <p:ext uri="{BB962C8B-B14F-4D97-AF65-F5344CB8AC3E}">
        <p14:creationId xmlns:p14="http://schemas.microsoft.com/office/powerpoint/2010/main" val="1393186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18000"/>
                <a:satMod val="160000"/>
                <a:lumMod val="28000"/>
              </a:schemeClr>
              <a:schemeClr val="bg2">
                <a:tint val="95000"/>
                <a:satMod val="160000"/>
                <a:lumMod val="116000"/>
              </a:schemeClr>
            </a:duotone>
            <a:lum/>
          </a:blip>
          <a:srcRect/>
          <a:stretch>
            <a:fillRect/>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359038D-A95A-5554-F5B5-AE46B75AC9BE}"/>
              </a:ext>
            </a:extLst>
          </p:cNvPr>
          <p:cNvGrpSpPr/>
          <p:nvPr/>
        </p:nvGrpSpPr>
        <p:grpSpPr>
          <a:xfrm>
            <a:off x="3046920" y="1156076"/>
            <a:ext cx="1493134" cy="532436"/>
            <a:chOff x="5349433" y="1551007"/>
            <a:chExt cx="1493134" cy="532436"/>
          </a:xfrm>
        </p:grpSpPr>
        <p:sp>
          <p:nvSpPr>
            <p:cNvPr id="8" name="Rectangle: Rounded Corners 7">
              <a:extLst>
                <a:ext uri="{FF2B5EF4-FFF2-40B4-BE49-F238E27FC236}">
                  <a16:creationId xmlns:a16="http://schemas.microsoft.com/office/drawing/2014/main" id="{5F2BE541-975E-B58F-2298-2D803BC48CB3}"/>
                </a:ext>
              </a:extLst>
            </p:cNvPr>
            <p:cNvSpPr/>
            <p:nvPr/>
          </p:nvSpPr>
          <p:spPr>
            <a:xfrm>
              <a:off x="5349433" y="1551007"/>
              <a:ext cx="1493134" cy="532436"/>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3CD8D9-80B2-0E8B-3750-E7E42BB2D9AD}"/>
                </a:ext>
              </a:extLst>
            </p:cNvPr>
            <p:cNvSpPr txBox="1"/>
            <p:nvPr/>
          </p:nvSpPr>
          <p:spPr>
            <a:xfrm>
              <a:off x="5567423" y="1632030"/>
              <a:ext cx="1122744" cy="338554"/>
            </a:xfrm>
            <a:prstGeom prst="rect">
              <a:avLst/>
            </a:prstGeom>
            <a:noFill/>
          </p:spPr>
          <p:txBody>
            <a:bodyPr wrap="square" rtlCol="0">
              <a:spAutoFit/>
            </a:bodyPr>
            <a:lstStyle/>
            <a:p>
              <a:r>
                <a:rPr lang="en-US" sz="1600" dirty="0">
                  <a:solidFill>
                    <a:schemeClr val="accent5">
                      <a:lumMod val="20000"/>
                      <a:lumOff val="80000"/>
                    </a:schemeClr>
                  </a:solidFill>
                </a:rPr>
                <a:t>QUERIES</a:t>
              </a:r>
            </a:p>
          </p:txBody>
        </p:sp>
      </p:grpSp>
      <p:grpSp>
        <p:nvGrpSpPr>
          <p:cNvPr id="24" name="Group 23">
            <a:extLst>
              <a:ext uri="{FF2B5EF4-FFF2-40B4-BE49-F238E27FC236}">
                <a16:creationId xmlns:a16="http://schemas.microsoft.com/office/drawing/2014/main" id="{4DAEFA8D-4E39-01CF-E368-165DDD53B0C6}"/>
              </a:ext>
            </a:extLst>
          </p:cNvPr>
          <p:cNvGrpSpPr/>
          <p:nvPr/>
        </p:nvGrpSpPr>
        <p:grpSpPr>
          <a:xfrm>
            <a:off x="8428889" y="1989015"/>
            <a:ext cx="3088611" cy="729312"/>
            <a:chOff x="5415691" y="1451986"/>
            <a:chExt cx="3088611" cy="729312"/>
          </a:xfrm>
        </p:grpSpPr>
        <p:sp>
          <p:nvSpPr>
            <p:cNvPr id="25" name="Rectangle: Rounded Corners 24">
              <a:extLst>
                <a:ext uri="{FF2B5EF4-FFF2-40B4-BE49-F238E27FC236}">
                  <a16:creationId xmlns:a16="http://schemas.microsoft.com/office/drawing/2014/main" id="{6D6B38C6-BBD2-EA39-C951-BC6F90DD41A4}"/>
                </a:ext>
              </a:extLst>
            </p:cNvPr>
            <p:cNvSpPr/>
            <p:nvPr/>
          </p:nvSpPr>
          <p:spPr>
            <a:xfrm>
              <a:off x="5415691" y="1451986"/>
              <a:ext cx="2002618" cy="729312"/>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80A7B34-5E7C-DDE7-8ECF-BA3F0DACC29B}"/>
                </a:ext>
              </a:extLst>
            </p:cNvPr>
            <p:cNvSpPr txBox="1"/>
            <p:nvPr/>
          </p:nvSpPr>
          <p:spPr>
            <a:xfrm>
              <a:off x="5855529" y="1631976"/>
              <a:ext cx="2648773" cy="369332"/>
            </a:xfrm>
            <a:prstGeom prst="rect">
              <a:avLst/>
            </a:prstGeom>
            <a:noFill/>
          </p:spPr>
          <p:txBody>
            <a:bodyPr wrap="square" rtlCol="0">
              <a:spAutoFit/>
            </a:bodyPr>
            <a:lstStyle/>
            <a:p>
              <a:r>
                <a:rPr lang="en-US" dirty="0">
                  <a:solidFill>
                    <a:schemeClr val="accent5">
                      <a:lumMod val="20000"/>
                      <a:lumOff val="80000"/>
                    </a:schemeClr>
                  </a:solidFill>
                </a:rPr>
                <a:t>OUTPUT </a:t>
              </a:r>
            </a:p>
          </p:txBody>
        </p:sp>
      </p:grpSp>
      <p:sp>
        <p:nvSpPr>
          <p:cNvPr id="28" name="Arrow: Right 27">
            <a:extLst>
              <a:ext uri="{FF2B5EF4-FFF2-40B4-BE49-F238E27FC236}">
                <a16:creationId xmlns:a16="http://schemas.microsoft.com/office/drawing/2014/main" id="{10EB0473-7257-D478-7EBF-C5DAA3AFC33F}"/>
              </a:ext>
            </a:extLst>
          </p:cNvPr>
          <p:cNvSpPr/>
          <p:nvPr/>
        </p:nvSpPr>
        <p:spPr>
          <a:xfrm>
            <a:off x="7279829" y="2229897"/>
            <a:ext cx="484109" cy="369332"/>
          </a:xfrm>
          <a:prstGeom prst="rightArrow">
            <a:avLst/>
          </a:prstGeom>
          <a:solidFill>
            <a:schemeClr val="bg2">
              <a:lumMod val="60000"/>
              <a:lumOff val="40000"/>
            </a:schemeClr>
          </a:solidFill>
          <a:ln>
            <a:solidFill>
              <a:schemeClr val="bg2">
                <a:lumMod val="60000"/>
                <a:lumOff val="40000"/>
              </a:schemeClr>
            </a:solidFill>
          </a:ln>
          <a:effectLst>
            <a:outerShdw blurRad="50800" dist="50800" dir="5400000" algn="ctr" rotWithShape="0">
              <a:srgbClr val="000000">
                <a:alpha val="5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D4CFC178-1BCC-FF3E-F0C2-D2FDD60DD5B6}"/>
              </a:ext>
            </a:extLst>
          </p:cNvPr>
          <p:cNvSpPr/>
          <p:nvPr/>
        </p:nvSpPr>
        <p:spPr>
          <a:xfrm rot="10800000">
            <a:off x="7167394" y="5052398"/>
            <a:ext cx="484109" cy="369332"/>
          </a:xfrm>
          <a:prstGeom prst="rightArrow">
            <a:avLst/>
          </a:prstGeom>
          <a:solidFill>
            <a:schemeClr val="bg2">
              <a:lumMod val="60000"/>
              <a:lumOff val="40000"/>
            </a:schemeClr>
          </a:solidFill>
          <a:ln>
            <a:solidFill>
              <a:schemeClr val="bg2">
                <a:lumMod val="60000"/>
                <a:lumOff val="40000"/>
              </a:schemeClr>
            </a:solidFill>
          </a:ln>
          <a:effectLst>
            <a:outerShdw blurRad="50800" dist="50800" dir="5400000" algn="ctr" rotWithShape="0">
              <a:srgbClr val="000000">
                <a:alpha val="5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6481F9C-1EC2-314C-8AD9-6D009FF58251}"/>
              </a:ext>
            </a:extLst>
          </p:cNvPr>
          <p:cNvGrpSpPr/>
          <p:nvPr/>
        </p:nvGrpSpPr>
        <p:grpSpPr>
          <a:xfrm>
            <a:off x="3046920" y="4017422"/>
            <a:ext cx="1655180" cy="532436"/>
            <a:chOff x="5349433" y="1551007"/>
            <a:chExt cx="1655180" cy="532436"/>
          </a:xfrm>
        </p:grpSpPr>
        <p:sp>
          <p:nvSpPr>
            <p:cNvPr id="32" name="Rectangle: Rounded Corners 31">
              <a:extLst>
                <a:ext uri="{FF2B5EF4-FFF2-40B4-BE49-F238E27FC236}">
                  <a16:creationId xmlns:a16="http://schemas.microsoft.com/office/drawing/2014/main" id="{3029B556-B928-2A20-8606-24DB7A5BB38B}"/>
                </a:ext>
              </a:extLst>
            </p:cNvPr>
            <p:cNvSpPr/>
            <p:nvPr/>
          </p:nvSpPr>
          <p:spPr>
            <a:xfrm>
              <a:off x="5349433" y="1551007"/>
              <a:ext cx="1493134" cy="532436"/>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C5EAA47-C1F3-4AF8-83FE-75DB8E954A91}"/>
                </a:ext>
              </a:extLst>
            </p:cNvPr>
            <p:cNvSpPr txBox="1"/>
            <p:nvPr/>
          </p:nvSpPr>
          <p:spPr>
            <a:xfrm>
              <a:off x="5349433" y="1663338"/>
              <a:ext cx="1655180" cy="338554"/>
            </a:xfrm>
            <a:prstGeom prst="rect">
              <a:avLst/>
            </a:prstGeom>
            <a:noFill/>
          </p:spPr>
          <p:txBody>
            <a:bodyPr wrap="square" rtlCol="0">
              <a:spAutoFit/>
            </a:bodyPr>
            <a:lstStyle/>
            <a:p>
              <a:r>
                <a:rPr lang="en-US" sz="1600" dirty="0">
                  <a:solidFill>
                    <a:schemeClr val="accent5">
                      <a:lumMod val="20000"/>
                      <a:lumOff val="80000"/>
                    </a:schemeClr>
                  </a:solidFill>
                </a:rPr>
                <a:t>CONCLUSION</a:t>
              </a:r>
            </a:p>
          </p:txBody>
        </p:sp>
      </p:grpSp>
      <p:sp>
        <p:nvSpPr>
          <p:cNvPr id="15" name="TextBox 14">
            <a:extLst>
              <a:ext uri="{FF2B5EF4-FFF2-40B4-BE49-F238E27FC236}">
                <a16:creationId xmlns:a16="http://schemas.microsoft.com/office/drawing/2014/main" id="{4EFBCF40-04F4-D0D2-154B-188157854FD9}"/>
              </a:ext>
            </a:extLst>
          </p:cNvPr>
          <p:cNvSpPr txBox="1"/>
          <p:nvPr/>
        </p:nvSpPr>
        <p:spPr>
          <a:xfrm>
            <a:off x="1585041" y="196707"/>
            <a:ext cx="8839594" cy="369332"/>
          </a:xfrm>
          <a:prstGeom prst="rect">
            <a:avLst/>
          </a:prstGeom>
          <a:noFill/>
        </p:spPr>
        <p:txBody>
          <a:bodyPr wrap="square" rtlCol="0">
            <a:spAutoFit/>
          </a:bodyPr>
          <a:lstStyle/>
          <a:p>
            <a:r>
              <a:rPr lang="en-US" dirty="0">
                <a:solidFill>
                  <a:schemeClr val="tx1">
                    <a:lumMod val="85000"/>
                  </a:schemeClr>
                </a:solidFill>
              </a:rPr>
              <a:t>Q5. How can the product mix be optimized to cater to changing market demands?</a:t>
            </a:r>
          </a:p>
        </p:txBody>
      </p:sp>
      <p:pic>
        <p:nvPicPr>
          <p:cNvPr id="5" name="Picture 4">
            <a:extLst>
              <a:ext uri="{FF2B5EF4-FFF2-40B4-BE49-F238E27FC236}">
                <a16:creationId xmlns:a16="http://schemas.microsoft.com/office/drawing/2014/main" id="{D2162093-5701-685B-605B-60E813DF0A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654" y="2043423"/>
            <a:ext cx="6173713" cy="1349809"/>
          </a:xfrm>
          <a:prstGeom prst="rect">
            <a:avLst/>
          </a:prstGeom>
        </p:spPr>
      </p:pic>
      <p:pic>
        <p:nvPicPr>
          <p:cNvPr id="11" name="Picture 10">
            <a:extLst>
              <a:ext uri="{FF2B5EF4-FFF2-40B4-BE49-F238E27FC236}">
                <a16:creationId xmlns:a16="http://schemas.microsoft.com/office/drawing/2014/main" id="{57F7CAC5-F9F5-ACB2-1442-F8E1C2EBA6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6490" y="3429000"/>
            <a:ext cx="3951366" cy="2313863"/>
          </a:xfrm>
          <a:prstGeom prst="rect">
            <a:avLst/>
          </a:prstGeom>
        </p:spPr>
      </p:pic>
      <p:pic>
        <p:nvPicPr>
          <p:cNvPr id="13" name="Picture 12">
            <a:extLst>
              <a:ext uri="{FF2B5EF4-FFF2-40B4-BE49-F238E27FC236}">
                <a16:creationId xmlns:a16="http://schemas.microsoft.com/office/drawing/2014/main" id="{BB078D5C-93AA-1D7C-80D5-F4558D54B2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8979" y="4772204"/>
            <a:ext cx="5863429" cy="929720"/>
          </a:xfrm>
          <a:prstGeom prst="rect">
            <a:avLst/>
          </a:prstGeom>
        </p:spPr>
      </p:pic>
    </p:spTree>
    <p:extLst>
      <p:ext uri="{BB962C8B-B14F-4D97-AF65-F5344CB8AC3E}">
        <p14:creationId xmlns:p14="http://schemas.microsoft.com/office/powerpoint/2010/main" val="892252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18000"/>
                <a:satMod val="160000"/>
                <a:lumMod val="28000"/>
              </a:schemeClr>
              <a:schemeClr val="bg2">
                <a:tint val="95000"/>
                <a:satMod val="160000"/>
                <a:lumMod val="116000"/>
              </a:schemeClr>
            </a:duotone>
            <a:lum/>
          </a:blip>
          <a:srcRect/>
          <a:stretch>
            <a:fillRect/>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359038D-A95A-5554-F5B5-AE46B75AC9BE}"/>
              </a:ext>
            </a:extLst>
          </p:cNvPr>
          <p:cNvGrpSpPr/>
          <p:nvPr/>
        </p:nvGrpSpPr>
        <p:grpSpPr>
          <a:xfrm>
            <a:off x="3046920" y="1156076"/>
            <a:ext cx="1493134" cy="532436"/>
            <a:chOff x="5349433" y="1551007"/>
            <a:chExt cx="1493134" cy="532436"/>
          </a:xfrm>
        </p:grpSpPr>
        <p:sp>
          <p:nvSpPr>
            <p:cNvPr id="8" name="Rectangle: Rounded Corners 7">
              <a:extLst>
                <a:ext uri="{FF2B5EF4-FFF2-40B4-BE49-F238E27FC236}">
                  <a16:creationId xmlns:a16="http://schemas.microsoft.com/office/drawing/2014/main" id="{5F2BE541-975E-B58F-2298-2D803BC48CB3}"/>
                </a:ext>
              </a:extLst>
            </p:cNvPr>
            <p:cNvSpPr/>
            <p:nvPr/>
          </p:nvSpPr>
          <p:spPr>
            <a:xfrm>
              <a:off x="5349433" y="1551007"/>
              <a:ext cx="1493134" cy="532436"/>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3CD8D9-80B2-0E8B-3750-E7E42BB2D9AD}"/>
                </a:ext>
              </a:extLst>
            </p:cNvPr>
            <p:cNvSpPr txBox="1"/>
            <p:nvPr/>
          </p:nvSpPr>
          <p:spPr>
            <a:xfrm>
              <a:off x="5567423" y="1632030"/>
              <a:ext cx="1122744" cy="338554"/>
            </a:xfrm>
            <a:prstGeom prst="rect">
              <a:avLst/>
            </a:prstGeom>
            <a:noFill/>
          </p:spPr>
          <p:txBody>
            <a:bodyPr wrap="square" rtlCol="0">
              <a:spAutoFit/>
            </a:bodyPr>
            <a:lstStyle/>
            <a:p>
              <a:r>
                <a:rPr lang="en-US" sz="1600" dirty="0">
                  <a:solidFill>
                    <a:schemeClr val="accent5">
                      <a:lumMod val="20000"/>
                      <a:lumOff val="80000"/>
                    </a:schemeClr>
                  </a:solidFill>
                </a:rPr>
                <a:t>QUERIES</a:t>
              </a:r>
            </a:p>
          </p:txBody>
        </p:sp>
      </p:grpSp>
      <p:grpSp>
        <p:nvGrpSpPr>
          <p:cNvPr id="24" name="Group 23">
            <a:extLst>
              <a:ext uri="{FF2B5EF4-FFF2-40B4-BE49-F238E27FC236}">
                <a16:creationId xmlns:a16="http://schemas.microsoft.com/office/drawing/2014/main" id="{4DAEFA8D-4E39-01CF-E368-165DDD53B0C6}"/>
              </a:ext>
            </a:extLst>
          </p:cNvPr>
          <p:cNvGrpSpPr/>
          <p:nvPr/>
        </p:nvGrpSpPr>
        <p:grpSpPr>
          <a:xfrm>
            <a:off x="8695106" y="1767668"/>
            <a:ext cx="2648773" cy="729312"/>
            <a:chOff x="5415691" y="1451986"/>
            <a:chExt cx="2648773" cy="729312"/>
          </a:xfrm>
        </p:grpSpPr>
        <p:sp>
          <p:nvSpPr>
            <p:cNvPr id="25" name="Rectangle: Rounded Corners 24">
              <a:extLst>
                <a:ext uri="{FF2B5EF4-FFF2-40B4-BE49-F238E27FC236}">
                  <a16:creationId xmlns:a16="http://schemas.microsoft.com/office/drawing/2014/main" id="{6D6B38C6-BBD2-EA39-C951-BC6F90DD41A4}"/>
                </a:ext>
              </a:extLst>
            </p:cNvPr>
            <p:cNvSpPr/>
            <p:nvPr/>
          </p:nvSpPr>
          <p:spPr>
            <a:xfrm>
              <a:off x="5415691" y="1451986"/>
              <a:ext cx="2002618" cy="729312"/>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80A7B34-5E7C-DDE7-8ECF-BA3F0DACC29B}"/>
                </a:ext>
              </a:extLst>
            </p:cNvPr>
            <p:cNvSpPr txBox="1"/>
            <p:nvPr/>
          </p:nvSpPr>
          <p:spPr>
            <a:xfrm>
              <a:off x="5415691" y="1613405"/>
              <a:ext cx="2648773" cy="369332"/>
            </a:xfrm>
            <a:prstGeom prst="rect">
              <a:avLst/>
            </a:prstGeom>
            <a:noFill/>
          </p:spPr>
          <p:txBody>
            <a:bodyPr wrap="square" rtlCol="0">
              <a:spAutoFit/>
            </a:bodyPr>
            <a:lstStyle/>
            <a:p>
              <a:r>
                <a:rPr lang="en-US" dirty="0">
                  <a:solidFill>
                    <a:schemeClr val="accent5">
                      <a:lumMod val="20000"/>
                      <a:lumOff val="80000"/>
                    </a:schemeClr>
                  </a:solidFill>
                </a:rPr>
                <a:t>OUTPUT SAMPLE</a:t>
              </a:r>
            </a:p>
          </p:txBody>
        </p:sp>
      </p:grpSp>
      <p:sp>
        <p:nvSpPr>
          <p:cNvPr id="28" name="Arrow: Right 27">
            <a:extLst>
              <a:ext uri="{FF2B5EF4-FFF2-40B4-BE49-F238E27FC236}">
                <a16:creationId xmlns:a16="http://schemas.microsoft.com/office/drawing/2014/main" id="{10EB0473-7257-D478-7EBF-C5DAA3AFC33F}"/>
              </a:ext>
            </a:extLst>
          </p:cNvPr>
          <p:cNvSpPr/>
          <p:nvPr/>
        </p:nvSpPr>
        <p:spPr>
          <a:xfrm>
            <a:off x="7115966" y="2113753"/>
            <a:ext cx="484109" cy="369332"/>
          </a:xfrm>
          <a:prstGeom prst="rightArrow">
            <a:avLst/>
          </a:prstGeom>
          <a:solidFill>
            <a:schemeClr val="bg2">
              <a:lumMod val="60000"/>
              <a:lumOff val="40000"/>
            </a:schemeClr>
          </a:solidFill>
          <a:ln>
            <a:solidFill>
              <a:schemeClr val="bg2">
                <a:lumMod val="60000"/>
                <a:lumOff val="40000"/>
              </a:schemeClr>
            </a:solidFill>
          </a:ln>
          <a:effectLst>
            <a:outerShdw blurRad="50800" dist="50800" dir="5400000" algn="ctr" rotWithShape="0">
              <a:srgbClr val="000000">
                <a:alpha val="5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D4CFC178-1BCC-FF3E-F0C2-D2FDD60DD5B6}"/>
              </a:ext>
            </a:extLst>
          </p:cNvPr>
          <p:cNvSpPr/>
          <p:nvPr/>
        </p:nvSpPr>
        <p:spPr>
          <a:xfrm rot="10800000">
            <a:off x="7167394" y="5052398"/>
            <a:ext cx="484109" cy="369332"/>
          </a:xfrm>
          <a:prstGeom prst="rightArrow">
            <a:avLst/>
          </a:prstGeom>
          <a:solidFill>
            <a:schemeClr val="bg2">
              <a:lumMod val="60000"/>
              <a:lumOff val="40000"/>
            </a:schemeClr>
          </a:solidFill>
          <a:ln>
            <a:solidFill>
              <a:schemeClr val="bg2">
                <a:lumMod val="60000"/>
                <a:lumOff val="40000"/>
              </a:schemeClr>
            </a:solidFill>
          </a:ln>
          <a:effectLst>
            <a:outerShdw blurRad="50800" dist="50800" dir="5400000" algn="ctr" rotWithShape="0">
              <a:srgbClr val="000000">
                <a:alpha val="5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6481F9C-1EC2-314C-8AD9-6D009FF58251}"/>
              </a:ext>
            </a:extLst>
          </p:cNvPr>
          <p:cNvGrpSpPr/>
          <p:nvPr/>
        </p:nvGrpSpPr>
        <p:grpSpPr>
          <a:xfrm>
            <a:off x="3046920" y="4017422"/>
            <a:ext cx="1655180" cy="532436"/>
            <a:chOff x="5349433" y="1551007"/>
            <a:chExt cx="1655180" cy="532436"/>
          </a:xfrm>
        </p:grpSpPr>
        <p:sp>
          <p:nvSpPr>
            <p:cNvPr id="32" name="Rectangle: Rounded Corners 31">
              <a:extLst>
                <a:ext uri="{FF2B5EF4-FFF2-40B4-BE49-F238E27FC236}">
                  <a16:creationId xmlns:a16="http://schemas.microsoft.com/office/drawing/2014/main" id="{3029B556-B928-2A20-8606-24DB7A5BB38B}"/>
                </a:ext>
              </a:extLst>
            </p:cNvPr>
            <p:cNvSpPr/>
            <p:nvPr/>
          </p:nvSpPr>
          <p:spPr>
            <a:xfrm>
              <a:off x="5349433" y="1551007"/>
              <a:ext cx="1493134" cy="532436"/>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C5EAA47-C1F3-4AF8-83FE-75DB8E954A91}"/>
                </a:ext>
              </a:extLst>
            </p:cNvPr>
            <p:cNvSpPr txBox="1"/>
            <p:nvPr/>
          </p:nvSpPr>
          <p:spPr>
            <a:xfrm>
              <a:off x="5349433" y="1663338"/>
              <a:ext cx="1655180" cy="338554"/>
            </a:xfrm>
            <a:prstGeom prst="rect">
              <a:avLst/>
            </a:prstGeom>
            <a:noFill/>
          </p:spPr>
          <p:txBody>
            <a:bodyPr wrap="square" rtlCol="0">
              <a:spAutoFit/>
            </a:bodyPr>
            <a:lstStyle/>
            <a:p>
              <a:r>
                <a:rPr lang="en-US" sz="1600" dirty="0">
                  <a:solidFill>
                    <a:schemeClr val="accent5">
                      <a:lumMod val="20000"/>
                      <a:lumOff val="80000"/>
                    </a:schemeClr>
                  </a:solidFill>
                </a:rPr>
                <a:t>CONCLUSION</a:t>
              </a:r>
            </a:p>
          </p:txBody>
        </p:sp>
      </p:grpSp>
      <p:sp>
        <p:nvSpPr>
          <p:cNvPr id="15" name="TextBox 14">
            <a:extLst>
              <a:ext uri="{FF2B5EF4-FFF2-40B4-BE49-F238E27FC236}">
                <a16:creationId xmlns:a16="http://schemas.microsoft.com/office/drawing/2014/main" id="{4EFBCF40-04F4-D0D2-154B-188157854FD9}"/>
              </a:ext>
            </a:extLst>
          </p:cNvPr>
          <p:cNvSpPr txBox="1"/>
          <p:nvPr/>
        </p:nvSpPr>
        <p:spPr>
          <a:xfrm>
            <a:off x="1632030" y="184978"/>
            <a:ext cx="9167149" cy="646331"/>
          </a:xfrm>
          <a:prstGeom prst="rect">
            <a:avLst/>
          </a:prstGeom>
          <a:noFill/>
        </p:spPr>
        <p:txBody>
          <a:bodyPr wrap="square" rtlCol="0">
            <a:spAutoFit/>
          </a:bodyPr>
          <a:lstStyle/>
          <a:p>
            <a:pPr algn="ctr"/>
            <a:r>
              <a:rPr lang="en-US" dirty="0">
                <a:solidFill>
                  <a:schemeClr val="tx1">
                    <a:lumMod val="85000"/>
                  </a:schemeClr>
                </a:solidFill>
              </a:rPr>
              <a:t>Q6. Are there any specific market segments where a particular product is underperforming, and how can it be improved?</a:t>
            </a:r>
          </a:p>
        </p:txBody>
      </p:sp>
      <p:pic>
        <p:nvPicPr>
          <p:cNvPr id="3" name="Picture 2">
            <a:extLst>
              <a:ext uri="{FF2B5EF4-FFF2-40B4-BE49-F238E27FC236}">
                <a16:creationId xmlns:a16="http://schemas.microsoft.com/office/drawing/2014/main" id="{C56CAED3-E39A-0965-4C05-CFBDE87EEB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109" y="1826933"/>
            <a:ext cx="5728565" cy="2027289"/>
          </a:xfrm>
          <a:prstGeom prst="rect">
            <a:avLst/>
          </a:prstGeom>
        </p:spPr>
      </p:pic>
      <p:pic>
        <p:nvPicPr>
          <p:cNvPr id="6" name="Picture 5">
            <a:extLst>
              <a:ext uri="{FF2B5EF4-FFF2-40B4-BE49-F238E27FC236}">
                <a16:creationId xmlns:a16="http://schemas.microsoft.com/office/drawing/2014/main" id="{B9DCF5BA-972F-A2A0-0DD4-9F7C9CF2A9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3367" y="2672175"/>
            <a:ext cx="3619814" cy="4000847"/>
          </a:xfrm>
          <a:prstGeom prst="rect">
            <a:avLst/>
          </a:prstGeom>
        </p:spPr>
      </p:pic>
      <p:pic>
        <p:nvPicPr>
          <p:cNvPr id="12" name="Picture 11">
            <a:extLst>
              <a:ext uri="{FF2B5EF4-FFF2-40B4-BE49-F238E27FC236}">
                <a16:creationId xmlns:a16="http://schemas.microsoft.com/office/drawing/2014/main" id="{214D5B49-A8BF-6CF7-53F8-EC2B641E83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4109" y="4937638"/>
            <a:ext cx="5855417" cy="764286"/>
          </a:xfrm>
          <a:prstGeom prst="rect">
            <a:avLst/>
          </a:prstGeom>
        </p:spPr>
      </p:pic>
    </p:spTree>
    <p:extLst>
      <p:ext uri="{BB962C8B-B14F-4D97-AF65-F5344CB8AC3E}">
        <p14:creationId xmlns:p14="http://schemas.microsoft.com/office/powerpoint/2010/main" val="802705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D112A6-7DE9-5380-43A2-6D1C2EF95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2287"/>
            <a:ext cx="12192000" cy="6362700"/>
          </a:xfrm>
          <a:prstGeom prst="rect">
            <a:avLst/>
          </a:prstGeom>
        </p:spPr>
      </p:pic>
      <p:pic>
        <p:nvPicPr>
          <p:cNvPr id="4" name="Picture 3">
            <a:extLst>
              <a:ext uri="{FF2B5EF4-FFF2-40B4-BE49-F238E27FC236}">
                <a16:creationId xmlns:a16="http://schemas.microsoft.com/office/drawing/2014/main" id="{7B7229B4-9331-7479-C8E0-6E72DC12B7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22" y="656473"/>
            <a:ext cx="10769664" cy="1217293"/>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25C100FD-3FCF-F19C-23E5-DB9C4D5F28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393" y="2694505"/>
            <a:ext cx="10844981" cy="1217293"/>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3D5E3BD8-C182-F097-09D3-9C55F5CCA0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122" y="4702320"/>
            <a:ext cx="10844981" cy="12068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47799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18000"/>
                <a:satMod val="160000"/>
                <a:lumMod val="28000"/>
              </a:schemeClr>
              <a:schemeClr val="bg2">
                <a:tint val="95000"/>
                <a:satMod val="160000"/>
                <a:lumMod val="116000"/>
              </a:schemeClr>
            </a:duotone>
            <a:lum/>
          </a:blip>
          <a:srcRect/>
          <a:stretch>
            <a:fillRect/>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359038D-A95A-5554-F5B5-AE46B75AC9BE}"/>
              </a:ext>
            </a:extLst>
          </p:cNvPr>
          <p:cNvGrpSpPr/>
          <p:nvPr/>
        </p:nvGrpSpPr>
        <p:grpSpPr>
          <a:xfrm>
            <a:off x="3046920" y="1156076"/>
            <a:ext cx="1493134" cy="532436"/>
            <a:chOff x="5349433" y="1551007"/>
            <a:chExt cx="1493134" cy="532436"/>
          </a:xfrm>
        </p:grpSpPr>
        <p:sp>
          <p:nvSpPr>
            <p:cNvPr id="8" name="Rectangle: Rounded Corners 7">
              <a:extLst>
                <a:ext uri="{FF2B5EF4-FFF2-40B4-BE49-F238E27FC236}">
                  <a16:creationId xmlns:a16="http://schemas.microsoft.com/office/drawing/2014/main" id="{5F2BE541-975E-B58F-2298-2D803BC48CB3}"/>
                </a:ext>
              </a:extLst>
            </p:cNvPr>
            <p:cNvSpPr/>
            <p:nvPr/>
          </p:nvSpPr>
          <p:spPr>
            <a:xfrm>
              <a:off x="5349433" y="1551007"/>
              <a:ext cx="1493134" cy="532436"/>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3CD8D9-80B2-0E8B-3750-E7E42BB2D9AD}"/>
                </a:ext>
              </a:extLst>
            </p:cNvPr>
            <p:cNvSpPr txBox="1"/>
            <p:nvPr/>
          </p:nvSpPr>
          <p:spPr>
            <a:xfrm>
              <a:off x="5567423" y="1632030"/>
              <a:ext cx="1122744" cy="338554"/>
            </a:xfrm>
            <a:prstGeom prst="rect">
              <a:avLst/>
            </a:prstGeom>
            <a:noFill/>
          </p:spPr>
          <p:txBody>
            <a:bodyPr wrap="square" rtlCol="0">
              <a:spAutoFit/>
            </a:bodyPr>
            <a:lstStyle/>
            <a:p>
              <a:r>
                <a:rPr lang="en-US" sz="1600" dirty="0">
                  <a:solidFill>
                    <a:schemeClr val="accent5">
                      <a:lumMod val="20000"/>
                      <a:lumOff val="80000"/>
                    </a:schemeClr>
                  </a:solidFill>
                </a:rPr>
                <a:t>QUERIES</a:t>
              </a:r>
            </a:p>
          </p:txBody>
        </p:sp>
      </p:grpSp>
      <p:grpSp>
        <p:nvGrpSpPr>
          <p:cNvPr id="24" name="Group 23">
            <a:extLst>
              <a:ext uri="{FF2B5EF4-FFF2-40B4-BE49-F238E27FC236}">
                <a16:creationId xmlns:a16="http://schemas.microsoft.com/office/drawing/2014/main" id="{4DAEFA8D-4E39-01CF-E368-165DDD53B0C6}"/>
              </a:ext>
            </a:extLst>
          </p:cNvPr>
          <p:cNvGrpSpPr/>
          <p:nvPr/>
        </p:nvGrpSpPr>
        <p:grpSpPr>
          <a:xfrm>
            <a:off x="8695106" y="1767668"/>
            <a:ext cx="2648773" cy="729312"/>
            <a:chOff x="5415691" y="1451986"/>
            <a:chExt cx="2648773" cy="729312"/>
          </a:xfrm>
        </p:grpSpPr>
        <p:sp>
          <p:nvSpPr>
            <p:cNvPr id="25" name="Rectangle: Rounded Corners 24">
              <a:extLst>
                <a:ext uri="{FF2B5EF4-FFF2-40B4-BE49-F238E27FC236}">
                  <a16:creationId xmlns:a16="http://schemas.microsoft.com/office/drawing/2014/main" id="{6D6B38C6-BBD2-EA39-C951-BC6F90DD41A4}"/>
                </a:ext>
              </a:extLst>
            </p:cNvPr>
            <p:cNvSpPr/>
            <p:nvPr/>
          </p:nvSpPr>
          <p:spPr>
            <a:xfrm>
              <a:off x="5415691" y="1451986"/>
              <a:ext cx="2002618" cy="729312"/>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80A7B34-5E7C-DDE7-8ECF-BA3F0DACC29B}"/>
                </a:ext>
              </a:extLst>
            </p:cNvPr>
            <p:cNvSpPr txBox="1"/>
            <p:nvPr/>
          </p:nvSpPr>
          <p:spPr>
            <a:xfrm>
              <a:off x="5415691" y="1613405"/>
              <a:ext cx="2648773" cy="369332"/>
            </a:xfrm>
            <a:prstGeom prst="rect">
              <a:avLst/>
            </a:prstGeom>
            <a:noFill/>
          </p:spPr>
          <p:txBody>
            <a:bodyPr wrap="square" rtlCol="0">
              <a:spAutoFit/>
            </a:bodyPr>
            <a:lstStyle/>
            <a:p>
              <a:r>
                <a:rPr lang="en-US" dirty="0">
                  <a:solidFill>
                    <a:schemeClr val="accent5">
                      <a:lumMod val="20000"/>
                      <a:lumOff val="80000"/>
                    </a:schemeClr>
                  </a:solidFill>
                </a:rPr>
                <a:t>OUTPUT SAMPLE</a:t>
              </a:r>
            </a:p>
          </p:txBody>
        </p:sp>
      </p:grpSp>
      <p:sp>
        <p:nvSpPr>
          <p:cNvPr id="28" name="Arrow: Right 27">
            <a:extLst>
              <a:ext uri="{FF2B5EF4-FFF2-40B4-BE49-F238E27FC236}">
                <a16:creationId xmlns:a16="http://schemas.microsoft.com/office/drawing/2014/main" id="{10EB0473-7257-D478-7EBF-C5DAA3AFC33F}"/>
              </a:ext>
            </a:extLst>
          </p:cNvPr>
          <p:cNvSpPr/>
          <p:nvPr/>
        </p:nvSpPr>
        <p:spPr>
          <a:xfrm>
            <a:off x="7115966" y="2113753"/>
            <a:ext cx="484109" cy="369332"/>
          </a:xfrm>
          <a:prstGeom prst="rightArrow">
            <a:avLst/>
          </a:prstGeom>
          <a:solidFill>
            <a:schemeClr val="bg2">
              <a:lumMod val="60000"/>
              <a:lumOff val="40000"/>
            </a:schemeClr>
          </a:solidFill>
          <a:ln>
            <a:solidFill>
              <a:schemeClr val="bg2">
                <a:lumMod val="60000"/>
                <a:lumOff val="40000"/>
              </a:schemeClr>
            </a:solidFill>
          </a:ln>
          <a:effectLst>
            <a:outerShdw blurRad="50800" dist="50800" dir="5400000" algn="ctr" rotWithShape="0">
              <a:srgbClr val="000000">
                <a:alpha val="5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D4CFC178-1BCC-FF3E-F0C2-D2FDD60DD5B6}"/>
              </a:ext>
            </a:extLst>
          </p:cNvPr>
          <p:cNvSpPr/>
          <p:nvPr/>
        </p:nvSpPr>
        <p:spPr>
          <a:xfrm rot="10800000">
            <a:off x="7167394" y="5052398"/>
            <a:ext cx="484109" cy="369332"/>
          </a:xfrm>
          <a:prstGeom prst="rightArrow">
            <a:avLst/>
          </a:prstGeom>
          <a:solidFill>
            <a:schemeClr val="bg2">
              <a:lumMod val="60000"/>
              <a:lumOff val="40000"/>
            </a:schemeClr>
          </a:solidFill>
          <a:ln>
            <a:solidFill>
              <a:schemeClr val="bg2">
                <a:lumMod val="60000"/>
                <a:lumOff val="40000"/>
              </a:schemeClr>
            </a:solidFill>
          </a:ln>
          <a:effectLst>
            <a:outerShdw blurRad="50800" dist="50800" dir="5400000" algn="ctr" rotWithShape="0">
              <a:srgbClr val="000000">
                <a:alpha val="5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6481F9C-1EC2-314C-8AD9-6D009FF58251}"/>
              </a:ext>
            </a:extLst>
          </p:cNvPr>
          <p:cNvGrpSpPr/>
          <p:nvPr/>
        </p:nvGrpSpPr>
        <p:grpSpPr>
          <a:xfrm>
            <a:off x="3046920" y="4017422"/>
            <a:ext cx="1655180" cy="532436"/>
            <a:chOff x="5349433" y="1551007"/>
            <a:chExt cx="1655180" cy="532436"/>
          </a:xfrm>
        </p:grpSpPr>
        <p:sp>
          <p:nvSpPr>
            <p:cNvPr id="32" name="Rectangle: Rounded Corners 31">
              <a:extLst>
                <a:ext uri="{FF2B5EF4-FFF2-40B4-BE49-F238E27FC236}">
                  <a16:creationId xmlns:a16="http://schemas.microsoft.com/office/drawing/2014/main" id="{3029B556-B928-2A20-8606-24DB7A5BB38B}"/>
                </a:ext>
              </a:extLst>
            </p:cNvPr>
            <p:cNvSpPr/>
            <p:nvPr/>
          </p:nvSpPr>
          <p:spPr>
            <a:xfrm>
              <a:off x="5349433" y="1551007"/>
              <a:ext cx="1493134" cy="532436"/>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C5EAA47-C1F3-4AF8-83FE-75DB8E954A91}"/>
                </a:ext>
              </a:extLst>
            </p:cNvPr>
            <p:cNvSpPr txBox="1"/>
            <p:nvPr/>
          </p:nvSpPr>
          <p:spPr>
            <a:xfrm>
              <a:off x="5349433" y="1663338"/>
              <a:ext cx="1655180" cy="338554"/>
            </a:xfrm>
            <a:prstGeom prst="rect">
              <a:avLst/>
            </a:prstGeom>
            <a:noFill/>
          </p:spPr>
          <p:txBody>
            <a:bodyPr wrap="square" rtlCol="0">
              <a:spAutoFit/>
            </a:bodyPr>
            <a:lstStyle/>
            <a:p>
              <a:r>
                <a:rPr lang="en-US" sz="1600" dirty="0">
                  <a:solidFill>
                    <a:schemeClr val="accent5">
                      <a:lumMod val="20000"/>
                      <a:lumOff val="80000"/>
                    </a:schemeClr>
                  </a:solidFill>
                </a:rPr>
                <a:t>CONCLUSION</a:t>
              </a:r>
            </a:p>
          </p:txBody>
        </p:sp>
      </p:grpSp>
      <p:sp>
        <p:nvSpPr>
          <p:cNvPr id="15" name="TextBox 14">
            <a:extLst>
              <a:ext uri="{FF2B5EF4-FFF2-40B4-BE49-F238E27FC236}">
                <a16:creationId xmlns:a16="http://schemas.microsoft.com/office/drawing/2014/main" id="{4EFBCF40-04F4-D0D2-154B-188157854FD9}"/>
              </a:ext>
            </a:extLst>
          </p:cNvPr>
          <p:cNvSpPr txBox="1"/>
          <p:nvPr/>
        </p:nvSpPr>
        <p:spPr>
          <a:xfrm>
            <a:off x="1632030" y="184978"/>
            <a:ext cx="9167149" cy="369332"/>
          </a:xfrm>
          <a:prstGeom prst="rect">
            <a:avLst/>
          </a:prstGeom>
          <a:noFill/>
        </p:spPr>
        <p:txBody>
          <a:bodyPr wrap="square" rtlCol="0">
            <a:spAutoFit/>
          </a:bodyPr>
          <a:lstStyle/>
          <a:p>
            <a:pPr algn="ctr"/>
            <a:r>
              <a:rPr lang="en-US" dirty="0">
                <a:solidFill>
                  <a:schemeClr val="tx1">
                    <a:lumMod val="85000"/>
                  </a:schemeClr>
                </a:solidFill>
              </a:rPr>
              <a:t>Q7. What are the main factors that influence customer loyalty and repeat purchases</a:t>
            </a:r>
          </a:p>
        </p:txBody>
      </p:sp>
      <p:pic>
        <p:nvPicPr>
          <p:cNvPr id="4" name="Picture 3">
            <a:extLst>
              <a:ext uri="{FF2B5EF4-FFF2-40B4-BE49-F238E27FC236}">
                <a16:creationId xmlns:a16="http://schemas.microsoft.com/office/drawing/2014/main" id="{ADBD3F86-D87E-A1F4-19D1-2A927D977C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951" y="1988010"/>
            <a:ext cx="6013783" cy="1580264"/>
          </a:xfrm>
          <a:prstGeom prst="rect">
            <a:avLst/>
          </a:prstGeom>
        </p:spPr>
      </p:pic>
      <p:pic>
        <p:nvPicPr>
          <p:cNvPr id="7" name="Picture 6">
            <a:extLst>
              <a:ext uri="{FF2B5EF4-FFF2-40B4-BE49-F238E27FC236}">
                <a16:creationId xmlns:a16="http://schemas.microsoft.com/office/drawing/2014/main" id="{4660419E-A6EF-9F90-A7ED-1B5B6404CE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7214" y="2658399"/>
            <a:ext cx="3574090" cy="3840813"/>
          </a:xfrm>
          <a:prstGeom prst="rect">
            <a:avLst/>
          </a:prstGeom>
        </p:spPr>
      </p:pic>
      <p:pic>
        <p:nvPicPr>
          <p:cNvPr id="13" name="Picture 12">
            <a:extLst>
              <a:ext uri="{FF2B5EF4-FFF2-40B4-BE49-F238E27FC236}">
                <a16:creationId xmlns:a16="http://schemas.microsoft.com/office/drawing/2014/main" id="{12EA5CFD-9041-EE16-F596-1E335B6B5C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620" y="4961687"/>
            <a:ext cx="5828062" cy="740237"/>
          </a:xfrm>
          <a:prstGeom prst="rect">
            <a:avLst/>
          </a:prstGeom>
        </p:spPr>
      </p:pic>
    </p:spTree>
    <p:extLst>
      <p:ext uri="{BB962C8B-B14F-4D97-AF65-F5344CB8AC3E}">
        <p14:creationId xmlns:p14="http://schemas.microsoft.com/office/powerpoint/2010/main" val="531719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18000"/>
                <a:satMod val="160000"/>
                <a:lumMod val="28000"/>
              </a:schemeClr>
              <a:schemeClr val="bg2">
                <a:tint val="95000"/>
                <a:satMod val="160000"/>
                <a:lumMod val="116000"/>
              </a:schemeClr>
            </a:duotone>
            <a:lum/>
          </a:blip>
          <a:srcRect/>
          <a:stretch>
            <a:fillRect/>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359038D-A95A-5554-F5B5-AE46B75AC9BE}"/>
              </a:ext>
            </a:extLst>
          </p:cNvPr>
          <p:cNvGrpSpPr/>
          <p:nvPr/>
        </p:nvGrpSpPr>
        <p:grpSpPr>
          <a:xfrm>
            <a:off x="3046920" y="1156076"/>
            <a:ext cx="1493134" cy="532436"/>
            <a:chOff x="5349433" y="1551007"/>
            <a:chExt cx="1493134" cy="532436"/>
          </a:xfrm>
        </p:grpSpPr>
        <p:sp>
          <p:nvSpPr>
            <p:cNvPr id="8" name="Rectangle: Rounded Corners 7">
              <a:extLst>
                <a:ext uri="{FF2B5EF4-FFF2-40B4-BE49-F238E27FC236}">
                  <a16:creationId xmlns:a16="http://schemas.microsoft.com/office/drawing/2014/main" id="{5F2BE541-975E-B58F-2298-2D803BC48CB3}"/>
                </a:ext>
              </a:extLst>
            </p:cNvPr>
            <p:cNvSpPr/>
            <p:nvPr/>
          </p:nvSpPr>
          <p:spPr>
            <a:xfrm>
              <a:off x="5349433" y="1551007"/>
              <a:ext cx="1493134" cy="532436"/>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3CD8D9-80B2-0E8B-3750-E7E42BB2D9AD}"/>
                </a:ext>
              </a:extLst>
            </p:cNvPr>
            <p:cNvSpPr txBox="1"/>
            <p:nvPr/>
          </p:nvSpPr>
          <p:spPr>
            <a:xfrm>
              <a:off x="5567423" y="1632030"/>
              <a:ext cx="1122744" cy="338554"/>
            </a:xfrm>
            <a:prstGeom prst="rect">
              <a:avLst/>
            </a:prstGeom>
            <a:noFill/>
          </p:spPr>
          <p:txBody>
            <a:bodyPr wrap="square" rtlCol="0">
              <a:spAutoFit/>
            </a:bodyPr>
            <a:lstStyle/>
            <a:p>
              <a:r>
                <a:rPr lang="en-US" sz="1600" dirty="0">
                  <a:solidFill>
                    <a:schemeClr val="accent5">
                      <a:lumMod val="20000"/>
                      <a:lumOff val="80000"/>
                    </a:schemeClr>
                  </a:solidFill>
                </a:rPr>
                <a:t>QUERIES</a:t>
              </a:r>
            </a:p>
          </p:txBody>
        </p:sp>
      </p:grpSp>
      <p:grpSp>
        <p:nvGrpSpPr>
          <p:cNvPr id="24" name="Group 23">
            <a:extLst>
              <a:ext uri="{FF2B5EF4-FFF2-40B4-BE49-F238E27FC236}">
                <a16:creationId xmlns:a16="http://schemas.microsoft.com/office/drawing/2014/main" id="{4DAEFA8D-4E39-01CF-E368-165DDD53B0C6}"/>
              </a:ext>
            </a:extLst>
          </p:cNvPr>
          <p:cNvGrpSpPr/>
          <p:nvPr/>
        </p:nvGrpSpPr>
        <p:grpSpPr>
          <a:xfrm>
            <a:off x="8372027" y="1406376"/>
            <a:ext cx="2648773" cy="729312"/>
            <a:chOff x="5415691" y="1451986"/>
            <a:chExt cx="2648773" cy="729312"/>
          </a:xfrm>
        </p:grpSpPr>
        <p:sp>
          <p:nvSpPr>
            <p:cNvPr id="25" name="Rectangle: Rounded Corners 24">
              <a:extLst>
                <a:ext uri="{FF2B5EF4-FFF2-40B4-BE49-F238E27FC236}">
                  <a16:creationId xmlns:a16="http://schemas.microsoft.com/office/drawing/2014/main" id="{6D6B38C6-BBD2-EA39-C951-BC6F90DD41A4}"/>
                </a:ext>
              </a:extLst>
            </p:cNvPr>
            <p:cNvSpPr/>
            <p:nvPr/>
          </p:nvSpPr>
          <p:spPr>
            <a:xfrm>
              <a:off x="5415691" y="1451986"/>
              <a:ext cx="2002618" cy="729312"/>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80A7B34-5E7C-DDE7-8ECF-BA3F0DACC29B}"/>
                </a:ext>
              </a:extLst>
            </p:cNvPr>
            <p:cNvSpPr txBox="1"/>
            <p:nvPr/>
          </p:nvSpPr>
          <p:spPr>
            <a:xfrm>
              <a:off x="5415691" y="1613405"/>
              <a:ext cx="2648773" cy="369332"/>
            </a:xfrm>
            <a:prstGeom prst="rect">
              <a:avLst/>
            </a:prstGeom>
            <a:noFill/>
          </p:spPr>
          <p:txBody>
            <a:bodyPr wrap="square" rtlCol="0">
              <a:spAutoFit/>
            </a:bodyPr>
            <a:lstStyle/>
            <a:p>
              <a:r>
                <a:rPr lang="en-US" dirty="0">
                  <a:solidFill>
                    <a:schemeClr val="accent5">
                      <a:lumMod val="20000"/>
                      <a:lumOff val="80000"/>
                    </a:schemeClr>
                  </a:solidFill>
                </a:rPr>
                <a:t>OUTPUT SAMPLE</a:t>
              </a:r>
            </a:p>
          </p:txBody>
        </p:sp>
      </p:grpSp>
      <p:sp>
        <p:nvSpPr>
          <p:cNvPr id="28" name="Arrow: Right 27">
            <a:extLst>
              <a:ext uri="{FF2B5EF4-FFF2-40B4-BE49-F238E27FC236}">
                <a16:creationId xmlns:a16="http://schemas.microsoft.com/office/drawing/2014/main" id="{10EB0473-7257-D478-7EBF-C5DAA3AFC33F}"/>
              </a:ext>
            </a:extLst>
          </p:cNvPr>
          <p:cNvSpPr/>
          <p:nvPr/>
        </p:nvSpPr>
        <p:spPr>
          <a:xfrm>
            <a:off x="7115966" y="2113753"/>
            <a:ext cx="484109" cy="369332"/>
          </a:xfrm>
          <a:prstGeom prst="rightArrow">
            <a:avLst/>
          </a:prstGeom>
          <a:solidFill>
            <a:schemeClr val="bg2">
              <a:lumMod val="60000"/>
              <a:lumOff val="40000"/>
            </a:schemeClr>
          </a:solidFill>
          <a:ln>
            <a:solidFill>
              <a:schemeClr val="bg2">
                <a:lumMod val="60000"/>
                <a:lumOff val="40000"/>
              </a:schemeClr>
            </a:solidFill>
          </a:ln>
          <a:effectLst>
            <a:outerShdw blurRad="50800" dist="50800" dir="5400000" algn="ctr" rotWithShape="0">
              <a:srgbClr val="000000">
                <a:alpha val="5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D4CFC178-1BCC-FF3E-F0C2-D2FDD60DD5B6}"/>
              </a:ext>
            </a:extLst>
          </p:cNvPr>
          <p:cNvSpPr/>
          <p:nvPr/>
        </p:nvSpPr>
        <p:spPr>
          <a:xfrm rot="10800000">
            <a:off x="7167394" y="5052398"/>
            <a:ext cx="484109" cy="369332"/>
          </a:xfrm>
          <a:prstGeom prst="rightArrow">
            <a:avLst/>
          </a:prstGeom>
          <a:solidFill>
            <a:schemeClr val="bg2">
              <a:lumMod val="60000"/>
              <a:lumOff val="40000"/>
            </a:schemeClr>
          </a:solidFill>
          <a:ln>
            <a:solidFill>
              <a:schemeClr val="bg2">
                <a:lumMod val="60000"/>
                <a:lumOff val="40000"/>
              </a:schemeClr>
            </a:solidFill>
          </a:ln>
          <a:effectLst>
            <a:outerShdw blurRad="50800" dist="50800" dir="5400000" algn="ctr" rotWithShape="0">
              <a:srgbClr val="000000">
                <a:alpha val="5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6481F9C-1EC2-314C-8AD9-6D009FF58251}"/>
              </a:ext>
            </a:extLst>
          </p:cNvPr>
          <p:cNvGrpSpPr/>
          <p:nvPr/>
        </p:nvGrpSpPr>
        <p:grpSpPr>
          <a:xfrm>
            <a:off x="3046920" y="4017422"/>
            <a:ext cx="1655180" cy="532436"/>
            <a:chOff x="5349433" y="1551007"/>
            <a:chExt cx="1655180" cy="532436"/>
          </a:xfrm>
        </p:grpSpPr>
        <p:sp>
          <p:nvSpPr>
            <p:cNvPr id="32" name="Rectangle: Rounded Corners 31">
              <a:extLst>
                <a:ext uri="{FF2B5EF4-FFF2-40B4-BE49-F238E27FC236}">
                  <a16:creationId xmlns:a16="http://schemas.microsoft.com/office/drawing/2014/main" id="{3029B556-B928-2A20-8606-24DB7A5BB38B}"/>
                </a:ext>
              </a:extLst>
            </p:cNvPr>
            <p:cNvSpPr/>
            <p:nvPr/>
          </p:nvSpPr>
          <p:spPr>
            <a:xfrm>
              <a:off x="5349433" y="1551007"/>
              <a:ext cx="1493134" cy="532436"/>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C5EAA47-C1F3-4AF8-83FE-75DB8E954A91}"/>
                </a:ext>
              </a:extLst>
            </p:cNvPr>
            <p:cNvSpPr txBox="1"/>
            <p:nvPr/>
          </p:nvSpPr>
          <p:spPr>
            <a:xfrm>
              <a:off x="5349433" y="1663338"/>
              <a:ext cx="1655180" cy="338554"/>
            </a:xfrm>
            <a:prstGeom prst="rect">
              <a:avLst/>
            </a:prstGeom>
            <a:noFill/>
          </p:spPr>
          <p:txBody>
            <a:bodyPr wrap="square" rtlCol="0">
              <a:spAutoFit/>
            </a:bodyPr>
            <a:lstStyle/>
            <a:p>
              <a:r>
                <a:rPr lang="en-US" sz="1600" dirty="0">
                  <a:solidFill>
                    <a:schemeClr val="accent5">
                      <a:lumMod val="20000"/>
                      <a:lumOff val="80000"/>
                    </a:schemeClr>
                  </a:solidFill>
                </a:rPr>
                <a:t>CONCLUSION</a:t>
              </a:r>
            </a:p>
          </p:txBody>
        </p:sp>
      </p:grpSp>
      <p:sp>
        <p:nvSpPr>
          <p:cNvPr id="15" name="TextBox 14">
            <a:extLst>
              <a:ext uri="{FF2B5EF4-FFF2-40B4-BE49-F238E27FC236}">
                <a16:creationId xmlns:a16="http://schemas.microsoft.com/office/drawing/2014/main" id="{4EFBCF40-04F4-D0D2-154B-188157854FD9}"/>
              </a:ext>
            </a:extLst>
          </p:cNvPr>
          <p:cNvSpPr txBox="1"/>
          <p:nvPr/>
        </p:nvSpPr>
        <p:spPr>
          <a:xfrm>
            <a:off x="1512425" y="211437"/>
            <a:ext cx="9167149" cy="646331"/>
          </a:xfrm>
          <a:prstGeom prst="rect">
            <a:avLst/>
          </a:prstGeom>
          <a:noFill/>
        </p:spPr>
        <p:txBody>
          <a:bodyPr wrap="square" rtlCol="0">
            <a:spAutoFit/>
          </a:bodyPr>
          <a:lstStyle/>
          <a:p>
            <a:pPr algn="ctr"/>
            <a:r>
              <a:rPr lang="en-US" dirty="0">
                <a:solidFill>
                  <a:schemeClr val="tx1">
                    <a:lumMod val="85000"/>
                  </a:schemeClr>
                </a:solidFill>
              </a:rPr>
              <a:t>Q8. How do customer preferences differ based on geographic location, and how can marketing campaigns be customized accordingly?</a:t>
            </a:r>
          </a:p>
        </p:txBody>
      </p:sp>
      <p:pic>
        <p:nvPicPr>
          <p:cNvPr id="3" name="Picture 2">
            <a:extLst>
              <a:ext uri="{FF2B5EF4-FFF2-40B4-BE49-F238E27FC236}">
                <a16:creationId xmlns:a16="http://schemas.microsoft.com/office/drawing/2014/main" id="{9A30E6C2-F6D8-0B09-BA7E-C9F36F8F82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032" y="1835319"/>
            <a:ext cx="5904191" cy="2010518"/>
          </a:xfrm>
          <a:prstGeom prst="rect">
            <a:avLst/>
          </a:prstGeom>
        </p:spPr>
      </p:pic>
      <p:pic>
        <p:nvPicPr>
          <p:cNvPr id="6" name="Picture 5">
            <a:extLst>
              <a:ext uri="{FF2B5EF4-FFF2-40B4-BE49-F238E27FC236}">
                <a16:creationId xmlns:a16="http://schemas.microsoft.com/office/drawing/2014/main" id="{7D701A0C-E3CE-7BB8-2DD9-54A6B392DC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2594" y="2135688"/>
            <a:ext cx="3132091" cy="4397121"/>
          </a:xfrm>
          <a:prstGeom prst="rect">
            <a:avLst/>
          </a:prstGeom>
        </p:spPr>
      </p:pic>
      <p:pic>
        <p:nvPicPr>
          <p:cNvPr id="12" name="Picture 11">
            <a:extLst>
              <a:ext uri="{FF2B5EF4-FFF2-40B4-BE49-F238E27FC236}">
                <a16:creationId xmlns:a16="http://schemas.microsoft.com/office/drawing/2014/main" id="{8542E7A1-B745-7405-7520-0B78186599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7315" y="4962720"/>
            <a:ext cx="5759626" cy="739204"/>
          </a:xfrm>
          <a:prstGeom prst="rect">
            <a:avLst/>
          </a:prstGeom>
        </p:spPr>
      </p:pic>
    </p:spTree>
    <p:extLst>
      <p:ext uri="{BB962C8B-B14F-4D97-AF65-F5344CB8AC3E}">
        <p14:creationId xmlns:p14="http://schemas.microsoft.com/office/powerpoint/2010/main" val="2459342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18000"/>
                <a:satMod val="160000"/>
                <a:lumMod val="28000"/>
              </a:schemeClr>
              <a:schemeClr val="bg2">
                <a:tint val="95000"/>
                <a:satMod val="160000"/>
                <a:lumMod val="116000"/>
              </a:schemeClr>
            </a:duotone>
            <a:lum/>
          </a:blip>
          <a:srcRect/>
          <a:stretch>
            <a:fillRect/>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359038D-A95A-5554-F5B5-AE46B75AC9BE}"/>
              </a:ext>
            </a:extLst>
          </p:cNvPr>
          <p:cNvGrpSpPr/>
          <p:nvPr/>
        </p:nvGrpSpPr>
        <p:grpSpPr>
          <a:xfrm>
            <a:off x="2559370" y="1179330"/>
            <a:ext cx="1493134" cy="532436"/>
            <a:chOff x="5349433" y="1551007"/>
            <a:chExt cx="1493134" cy="532436"/>
          </a:xfrm>
        </p:grpSpPr>
        <p:sp>
          <p:nvSpPr>
            <p:cNvPr id="8" name="Rectangle: Rounded Corners 7">
              <a:extLst>
                <a:ext uri="{FF2B5EF4-FFF2-40B4-BE49-F238E27FC236}">
                  <a16:creationId xmlns:a16="http://schemas.microsoft.com/office/drawing/2014/main" id="{5F2BE541-975E-B58F-2298-2D803BC48CB3}"/>
                </a:ext>
              </a:extLst>
            </p:cNvPr>
            <p:cNvSpPr/>
            <p:nvPr/>
          </p:nvSpPr>
          <p:spPr>
            <a:xfrm>
              <a:off x="5349433" y="1551007"/>
              <a:ext cx="1493134" cy="532436"/>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3CD8D9-80B2-0E8B-3750-E7E42BB2D9AD}"/>
                </a:ext>
              </a:extLst>
            </p:cNvPr>
            <p:cNvSpPr txBox="1"/>
            <p:nvPr/>
          </p:nvSpPr>
          <p:spPr>
            <a:xfrm>
              <a:off x="5567423" y="1632030"/>
              <a:ext cx="1122744" cy="338554"/>
            </a:xfrm>
            <a:prstGeom prst="rect">
              <a:avLst/>
            </a:prstGeom>
            <a:noFill/>
          </p:spPr>
          <p:txBody>
            <a:bodyPr wrap="square" rtlCol="0">
              <a:spAutoFit/>
            </a:bodyPr>
            <a:lstStyle/>
            <a:p>
              <a:r>
                <a:rPr lang="en-US" sz="1600" dirty="0">
                  <a:solidFill>
                    <a:schemeClr val="accent5">
                      <a:lumMod val="20000"/>
                      <a:lumOff val="80000"/>
                    </a:schemeClr>
                  </a:solidFill>
                </a:rPr>
                <a:t>QUERIES</a:t>
              </a:r>
            </a:p>
          </p:txBody>
        </p:sp>
      </p:grpSp>
      <p:grpSp>
        <p:nvGrpSpPr>
          <p:cNvPr id="24" name="Group 23">
            <a:extLst>
              <a:ext uri="{FF2B5EF4-FFF2-40B4-BE49-F238E27FC236}">
                <a16:creationId xmlns:a16="http://schemas.microsoft.com/office/drawing/2014/main" id="{4DAEFA8D-4E39-01CF-E368-165DDD53B0C6}"/>
              </a:ext>
            </a:extLst>
          </p:cNvPr>
          <p:cNvGrpSpPr/>
          <p:nvPr/>
        </p:nvGrpSpPr>
        <p:grpSpPr>
          <a:xfrm>
            <a:off x="8788715" y="1392481"/>
            <a:ext cx="2648773" cy="729312"/>
            <a:chOff x="5415691" y="1451986"/>
            <a:chExt cx="2648773" cy="729312"/>
          </a:xfrm>
        </p:grpSpPr>
        <p:sp>
          <p:nvSpPr>
            <p:cNvPr id="25" name="Rectangle: Rounded Corners 24">
              <a:extLst>
                <a:ext uri="{FF2B5EF4-FFF2-40B4-BE49-F238E27FC236}">
                  <a16:creationId xmlns:a16="http://schemas.microsoft.com/office/drawing/2014/main" id="{6D6B38C6-BBD2-EA39-C951-BC6F90DD41A4}"/>
                </a:ext>
              </a:extLst>
            </p:cNvPr>
            <p:cNvSpPr/>
            <p:nvPr/>
          </p:nvSpPr>
          <p:spPr>
            <a:xfrm>
              <a:off x="5415691" y="1451986"/>
              <a:ext cx="2002618" cy="729312"/>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80A7B34-5E7C-DDE7-8ECF-BA3F0DACC29B}"/>
                </a:ext>
              </a:extLst>
            </p:cNvPr>
            <p:cNvSpPr txBox="1"/>
            <p:nvPr/>
          </p:nvSpPr>
          <p:spPr>
            <a:xfrm>
              <a:off x="5415691" y="1613405"/>
              <a:ext cx="2648773" cy="369332"/>
            </a:xfrm>
            <a:prstGeom prst="rect">
              <a:avLst/>
            </a:prstGeom>
            <a:noFill/>
          </p:spPr>
          <p:txBody>
            <a:bodyPr wrap="square" rtlCol="0">
              <a:spAutoFit/>
            </a:bodyPr>
            <a:lstStyle/>
            <a:p>
              <a:r>
                <a:rPr lang="en-US" dirty="0">
                  <a:solidFill>
                    <a:schemeClr val="accent5">
                      <a:lumMod val="20000"/>
                      <a:lumOff val="80000"/>
                    </a:schemeClr>
                  </a:solidFill>
                </a:rPr>
                <a:t>OUTPUT SAMPLE</a:t>
              </a:r>
            </a:p>
          </p:txBody>
        </p:sp>
      </p:grpSp>
      <p:sp>
        <p:nvSpPr>
          <p:cNvPr id="28" name="Arrow: Right 27">
            <a:extLst>
              <a:ext uri="{FF2B5EF4-FFF2-40B4-BE49-F238E27FC236}">
                <a16:creationId xmlns:a16="http://schemas.microsoft.com/office/drawing/2014/main" id="{10EB0473-7257-D478-7EBF-C5DAA3AFC33F}"/>
              </a:ext>
            </a:extLst>
          </p:cNvPr>
          <p:cNvSpPr/>
          <p:nvPr/>
        </p:nvSpPr>
        <p:spPr>
          <a:xfrm>
            <a:off x="7304330" y="2447251"/>
            <a:ext cx="484109" cy="369332"/>
          </a:xfrm>
          <a:prstGeom prst="rightArrow">
            <a:avLst/>
          </a:prstGeom>
          <a:solidFill>
            <a:schemeClr val="bg2">
              <a:lumMod val="60000"/>
              <a:lumOff val="40000"/>
            </a:schemeClr>
          </a:solidFill>
          <a:ln>
            <a:solidFill>
              <a:schemeClr val="bg2">
                <a:lumMod val="60000"/>
                <a:lumOff val="40000"/>
              </a:schemeClr>
            </a:solidFill>
          </a:ln>
          <a:effectLst>
            <a:outerShdw blurRad="50800" dist="50800" dir="5400000" algn="ctr" rotWithShape="0">
              <a:srgbClr val="000000">
                <a:alpha val="5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D4CFC178-1BCC-FF3E-F0C2-D2FDD60DD5B6}"/>
              </a:ext>
            </a:extLst>
          </p:cNvPr>
          <p:cNvSpPr/>
          <p:nvPr/>
        </p:nvSpPr>
        <p:spPr>
          <a:xfrm rot="10800000">
            <a:off x="7167394" y="5052398"/>
            <a:ext cx="484109" cy="369332"/>
          </a:xfrm>
          <a:prstGeom prst="rightArrow">
            <a:avLst/>
          </a:prstGeom>
          <a:solidFill>
            <a:schemeClr val="bg2">
              <a:lumMod val="60000"/>
              <a:lumOff val="40000"/>
            </a:schemeClr>
          </a:solidFill>
          <a:ln>
            <a:solidFill>
              <a:schemeClr val="bg2">
                <a:lumMod val="60000"/>
                <a:lumOff val="40000"/>
              </a:schemeClr>
            </a:solidFill>
          </a:ln>
          <a:effectLst>
            <a:outerShdw blurRad="50800" dist="50800" dir="5400000" algn="ctr" rotWithShape="0">
              <a:srgbClr val="000000">
                <a:alpha val="5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6481F9C-1EC2-314C-8AD9-6D009FF58251}"/>
              </a:ext>
            </a:extLst>
          </p:cNvPr>
          <p:cNvGrpSpPr/>
          <p:nvPr/>
        </p:nvGrpSpPr>
        <p:grpSpPr>
          <a:xfrm>
            <a:off x="2545361" y="3939352"/>
            <a:ext cx="1655180" cy="532436"/>
            <a:chOff x="5349433" y="1551007"/>
            <a:chExt cx="1655180" cy="532436"/>
          </a:xfrm>
        </p:grpSpPr>
        <p:sp>
          <p:nvSpPr>
            <p:cNvPr id="32" name="Rectangle: Rounded Corners 31">
              <a:extLst>
                <a:ext uri="{FF2B5EF4-FFF2-40B4-BE49-F238E27FC236}">
                  <a16:creationId xmlns:a16="http://schemas.microsoft.com/office/drawing/2014/main" id="{3029B556-B928-2A20-8606-24DB7A5BB38B}"/>
                </a:ext>
              </a:extLst>
            </p:cNvPr>
            <p:cNvSpPr/>
            <p:nvPr/>
          </p:nvSpPr>
          <p:spPr>
            <a:xfrm>
              <a:off x="5349433" y="1551007"/>
              <a:ext cx="1493134" cy="532436"/>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C5EAA47-C1F3-4AF8-83FE-75DB8E954A91}"/>
                </a:ext>
              </a:extLst>
            </p:cNvPr>
            <p:cNvSpPr txBox="1"/>
            <p:nvPr/>
          </p:nvSpPr>
          <p:spPr>
            <a:xfrm>
              <a:off x="5349433" y="1663338"/>
              <a:ext cx="1655180" cy="338554"/>
            </a:xfrm>
            <a:prstGeom prst="rect">
              <a:avLst/>
            </a:prstGeom>
            <a:noFill/>
          </p:spPr>
          <p:txBody>
            <a:bodyPr wrap="square" rtlCol="0">
              <a:spAutoFit/>
            </a:bodyPr>
            <a:lstStyle/>
            <a:p>
              <a:r>
                <a:rPr lang="en-US" sz="1600" dirty="0">
                  <a:solidFill>
                    <a:schemeClr val="accent5">
                      <a:lumMod val="20000"/>
                      <a:lumOff val="80000"/>
                    </a:schemeClr>
                  </a:solidFill>
                </a:rPr>
                <a:t>CONCLUSION</a:t>
              </a:r>
            </a:p>
          </p:txBody>
        </p:sp>
      </p:grpSp>
      <p:sp>
        <p:nvSpPr>
          <p:cNvPr id="15" name="TextBox 14">
            <a:extLst>
              <a:ext uri="{FF2B5EF4-FFF2-40B4-BE49-F238E27FC236}">
                <a16:creationId xmlns:a16="http://schemas.microsoft.com/office/drawing/2014/main" id="{4EFBCF40-04F4-D0D2-154B-188157854FD9}"/>
              </a:ext>
            </a:extLst>
          </p:cNvPr>
          <p:cNvSpPr txBox="1"/>
          <p:nvPr/>
        </p:nvSpPr>
        <p:spPr>
          <a:xfrm>
            <a:off x="1512425" y="211437"/>
            <a:ext cx="9167149" cy="646331"/>
          </a:xfrm>
          <a:prstGeom prst="rect">
            <a:avLst/>
          </a:prstGeom>
          <a:noFill/>
        </p:spPr>
        <p:txBody>
          <a:bodyPr wrap="square" rtlCol="0">
            <a:spAutoFit/>
          </a:bodyPr>
          <a:lstStyle/>
          <a:p>
            <a:pPr algn="ctr"/>
            <a:r>
              <a:rPr lang="en-US" dirty="0">
                <a:solidFill>
                  <a:schemeClr val="tx1">
                    <a:lumMod val="85000"/>
                  </a:schemeClr>
                </a:solidFill>
              </a:rPr>
              <a:t>Q9. What are the characteristics of high-value customers, and how can similar customers be targeted for acquisition?</a:t>
            </a:r>
          </a:p>
        </p:txBody>
      </p:sp>
      <p:pic>
        <p:nvPicPr>
          <p:cNvPr id="7" name="Picture 6">
            <a:extLst>
              <a:ext uri="{FF2B5EF4-FFF2-40B4-BE49-F238E27FC236}">
                <a16:creationId xmlns:a16="http://schemas.microsoft.com/office/drawing/2014/main" id="{6604D3F2-5EDF-E25D-036C-460BF2A8D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43" y="2004464"/>
            <a:ext cx="7009223" cy="1636131"/>
          </a:xfrm>
          <a:prstGeom prst="rect">
            <a:avLst/>
          </a:prstGeom>
        </p:spPr>
      </p:pic>
      <p:pic>
        <p:nvPicPr>
          <p:cNvPr id="13" name="Picture 12">
            <a:extLst>
              <a:ext uri="{FF2B5EF4-FFF2-40B4-BE49-F238E27FC236}">
                <a16:creationId xmlns:a16="http://schemas.microsoft.com/office/drawing/2014/main" id="{5EDD9178-80E4-24FF-CB44-ACCA774BB9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5376" y="2174876"/>
            <a:ext cx="3993226" cy="4404742"/>
          </a:xfrm>
          <a:prstGeom prst="rect">
            <a:avLst/>
          </a:prstGeom>
        </p:spPr>
      </p:pic>
      <p:pic>
        <p:nvPicPr>
          <p:cNvPr id="16" name="Picture 15">
            <a:extLst>
              <a:ext uri="{FF2B5EF4-FFF2-40B4-BE49-F238E27FC236}">
                <a16:creationId xmlns:a16="http://schemas.microsoft.com/office/drawing/2014/main" id="{1271B686-80C6-E7A0-778B-55B026F3CC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981" y="4928035"/>
            <a:ext cx="5614745" cy="750635"/>
          </a:xfrm>
          <a:prstGeom prst="rect">
            <a:avLst/>
          </a:prstGeom>
        </p:spPr>
      </p:pic>
    </p:spTree>
    <p:extLst>
      <p:ext uri="{BB962C8B-B14F-4D97-AF65-F5344CB8AC3E}">
        <p14:creationId xmlns:p14="http://schemas.microsoft.com/office/powerpoint/2010/main" val="3783579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18000"/>
                <a:satMod val="160000"/>
                <a:lumMod val="28000"/>
              </a:schemeClr>
              <a:schemeClr val="bg2">
                <a:tint val="95000"/>
                <a:satMod val="160000"/>
                <a:lumMod val="116000"/>
              </a:schemeClr>
            </a:duotone>
            <a:lum/>
          </a:blip>
          <a:srcRect/>
          <a:stretch>
            <a:fillRect/>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359038D-A95A-5554-F5B5-AE46B75AC9BE}"/>
              </a:ext>
            </a:extLst>
          </p:cNvPr>
          <p:cNvGrpSpPr/>
          <p:nvPr/>
        </p:nvGrpSpPr>
        <p:grpSpPr>
          <a:xfrm>
            <a:off x="2845549" y="1224701"/>
            <a:ext cx="1493134" cy="532436"/>
            <a:chOff x="5349433" y="1551007"/>
            <a:chExt cx="1493134" cy="532436"/>
          </a:xfrm>
        </p:grpSpPr>
        <p:sp>
          <p:nvSpPr>
            <p:cNvPr id="8" name="Rectangle: Rounded Corners 7">
              <a:extLst>
                <a:ext uri="{FF2B5EF4-FFF2-40B4-BE49-F238E27FC236}">
                  <a16:creationId xmlns:a16="http://schemas.microsoft.com/office/drawing/2014/main" id="{5F2BE541-975E-B58F-2298-2D803BC48CB3}"/>
                </a:ext>
              </a:extLst>
            </p:cNvPr>
            <p:cNvSpPr/>
            <p:nvPr/>
          </p:nvSpPr>
          <p:spPr>
            <a:xfrm>
              <a:off x="5349433" y="1551007"/>
              <a:ext cx="1493134" cy="532436"/>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3CD8D9-80B2-0E8B-3750-E7E42BB2D9AD}"/>
                </a:ext>
              </a:extLst>
            </p:cNvPr>
            <p:cNvSpPr txBox="1"/>
            <p:nvPr/>
          </p:nvSpPr>
          <p:spPr>
            <a:xfrm>
              <a:off x="5567423" y="1632030"/>
              <a:ext cx="1122744" cy="338554"/>
            </a:xfrm>
            <a:prstGeom prst="rect">
              <a:avLst/>
            </a:prstGeom>
            <a:noFill/>
          </p:spPr>
          <p:txBody>
            <a:bodyPr wrap="square" rtlCol="0">
              <a:spAutoFit/>
            </a:bodyPr>
            <a:lstStyle/>
            <a:p>
              <a:r>
                <a:rPr lang="en-US" sz="1600" dirty="0">
                  <a:solidFill>
                    <a:schemeClr val="accent5">
                      <a:lumMod val="20000"/>
                      <a:lumOff val="80000"/>
                    </a:schemeClr>
                  </a:solidFill>
                </a:rPr>
                <a:t>QUERIES</a:t>
              </a:r>
            </a:p>
          </p:txBody>
        </p:sp>
      </p:grpSp>
      <p:grpSp>
        <p:nvGrpSpPr>
          <p:cNvPr id="24" name="Group 23">
            <a:extLst>
              <a:ext uri="{FF2B5EF4-FFF2-40B4-BE49-F238E27FC236}">
                <a16:creationId xmlns:a16="http://schemas.microsoft.com/office/drawing/2014/main" id="{4DAEFA8D-4E39-01CF-E368-165DDD53B0C6}"/>
              </a:ext>
            </a:extLst>
          </p:cNvPr>
          <p:cNvGrpSpPr/>
          <p:nvPr/>
        </p:nvGrpSpPr>
        <p:grpSpPr>
          <a:xfrm>
            <a:off x="8788715" y="1392481"/>
            <a:ext cx="2648773" cy="729312"/>
            <a:chOff x="5415691" y="1451986"/>
            <a:chExt cx="2648773" cy="729312"/>
          </a:xfrm>
        </p:grpSpPr>
        <p:sp>
          <p:nvSpPr>
            <p:cNvPr id="25" name="Rectangle: Rounded Corners 24">
              <a:extLst>
                <a:ext uri="{FF2B5EF4-FFF2-40B4-BE49-F238E27FC236}">
                  <a16:creationId xmlns:a16="http://schemas.microsoft.com/office/drawing/2014/main" id="{6D6B38C6-BBD2-EA39-C951-BC6F90DD41A4}"/>
                </a:ext>
              </a:extLst>
            </p:cNvPr>
            <p:cNvSpPr/>
            <p:nvPr/>
          </p:nvSpPr>
          <p:spPr>
            <a:xfrm>
              <a:off x="5415691" y="1451986"/>
              <a:ext cx="2002618" cy="729312"/>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80A7B34-5E7C-DDE7-8ECF-BA3F0DACC29B}"/>
                </a:ext>
              </a:extLst>
            </p:cNvPr>
            <p:cNvSpPr txBox="1"/>
            <p:nvPr/>
          </p:nvSpPr>
          <p:spPr>
            <a:xfrm>
              <a:off x="5415691" y="1613405"/>
              <a:ext cx="2648773" cy="369332"/>
            </a:xfrm>
            <a:prstGeom prst="rect">
              <a:avLst/>
            </a:prstGeom>
            <a:noFill/>
          </p:spPr>
          <p:txBody>
            <a:bodyPr wrap="square" rtlCol="0">
              <a:spAutoFit/>
            </a:bodyPr>
            <a:lstStyle/>
            <a:p>
              <a:r>
                <a:rPr lang="en-US" dirty="0">
                  <a:solidFill>
                    <a:schemeClr val="accent5">
                      <a:lumMod val="20000"/>
                      <a:lumOff val="80000"/>
                    </a:schemeClr>
                  </a:solidFill>
                </a:rPr>
                <a:t>OUTPUT SAMPLE</a:t>
              </a:r>
            </a:p>
          </p:txBody>
        </p:sp>
      </p:grpSp>
      <p:sp>
        <p:nvSpPr>
          <p:cNvPr id="28" name="Arrow: Right 27">
            <a:extLst>
              <a:ext uri="{FF2B5EF4-FFF2-40B4-BE49-F238E27FC236}">
                <a16:creationId xmlns:a16="http://schemas.microsoft.com/office/drawing/2014/main" id="{10EB0473-7257-D478-7EBF-C5DAA3AFC33F}"/>
              </a:ext>
            </a:extLst>
          </p:cNvPr>
          <p:cNvSpPr/>
          <p:nvPr/>
        </p:nvSpPr>
        <p:spPr>
          <a:xfrm>
            <a:off x="7167393" y="2405549"/>
            <a:ext cx="484109" cy="369332"/>
          </a:xfrm>
          <a:prstGeom prst="rightArrow">
            <a:avLst/>
          </a:prstGeom>
          <a:solidFill>
            <a:schemeClr val="bg2">
              <a:lumMod val="60000"/>
              <a:lumOff val="40000"/>
            </a:schemeClr>
          </a:solidFill>
          <a:ln>
            <a:solidFill>
              <a:schemeClr val="bg2">
                <a:lumMod val="60000"/>
                <a:lumOff val="40000"/>
              </a:schemeClr>
            </a:solidFill>
          </a:ln>
          <a:effectLst>
            <a:outerShdw blurRad="50800" dist="50800" dir="5400000" algn="ctr" rotWithShape="0">
              <a:srgbClr val="000000">
                <a:alpha val="5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D4CFC178-1BCC-FF3E-F0C2-D2FDD60DD5B6}"/>
              </a:ext>
            </a:extLst>
          </p:cNvPr>
          <p:cNvSpPr/>
          <p:nvPr/>
        </p:nvSpPr>
        <p:spPr>
          <a:xfrm rot="10800000">
            <a:off x="7167394" y="5052398"/>
            <a:ext cx="484109" cy="369332"/>
          </a:xfrm>
          <a:prstGeom prst="rightArrow">
            <a:avLst/>
          </a:prstGeom>
          <a:solidFill>
            <a:schemeClr val="bg2">
              <a:lumMod val="60000"/>
              <a:lumOff val="40000"/>
            </a:schemeClr>
          </a:solidFill>
          <a:ln>
            <a:solidFill>
              <a:schemeClr val="bg2">
                <a:lumMod val="60000"/>
                <a:lumOff val="40000"/>
              </a:schemeClr>
            </a:solidFill>
          </a:ln>
          <a:effectLst>
            <a:outerShdw blurRad="50800" dist="50800" dir="5400000" algn="ctr" rotWithShape="0">
              <a:srgbClr val="000000">
                <a:alpha val="5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6481F9C-1EC2-314C-8AD9-6D009FF58251}"/>
              </a:ext>
            </a:extLst>
          </p:cNvPr>
          <p:cNvGrpSpPr/>
          <p:nvPr/>
        </p:nvGrpSpPr>
        <p:grpSpPr>
          <a:xfrm>
            <a:off x="2764526" y="3931982"/>
            <a:ext cx="1655180" cy="532436"/>
            <a:chOff x="5349433" y="1551007"/>
            <a:chExt cx="1655180" cy="532436"/>
          </a:xfrm>
        </p:grpSpPr>
        <p:sp>
          <p:nvSpPr>
            <p:cNvPr id="32" name="Rectangle: Rounded Corners 31">
              <a:extLst>
                <a:ext uri="{FF2B5EF4-FFF2-40B4-BE49-F238E27FC236}">
                  <a16:creationId xmlns:a16="http://schemas.microsoft.com/office/drawing/2014/main" id="{3029B556-B928-2A20-8606-24DB7A5BB38B}"/>
                </a:ext>
              </a:extLst>
            </p:cNvPr>
            <p:cNvSpPr/>
            <p:nvPr/>
          </p:nvSpPr>
          <p:spPr>
            <a:xfrm>
              <a:off x="5349433" y="1551007"/>
              <a:ext cx="1493134" cy="532436"/>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C5EAA47-C1F3-4AF8-83FE-75DB8E954A91}"/>
                </a:ext>
              </a:extLst>
            </p:cNvPr>
            <p:cNvSpPr txBox="1"/>
            <p:nvPr/>
          </p:nvSpPr>
          <p:spPr>
            <a:xfrm>
              <a:off x="5349433" y="1663338"/>
              <a:ext cx="1655180" cy="338554"/>
            </a:xfrm>
            <a:prstGeom prst="rect">
              <a:avLst/>
            </a:prstGeom>
            <a:noFill/>
          </p:spPr>
          <p:txBody>
            <a:bodyPr wrap="square" rtlCol="0">
              <a:spAutoFit/>
            </a:bodyPr>
            <a:lstStyle/>
            <a:p>
              <a:r>
                <a:rPr lang="en-US" sz="1600" dirty="0">
                  <a:solidFill>
                    <a:schemeClr val="accent5">
                      <a:lumMod val="20000"/>
                      <a:lumOff val="80000"/>
                    </a:schemeClr>
                  </a:solidFill>
                </a:rPr>
                <a:t>CONCLUSION</a:t>
              </a:r>
            </a:p>
          </p:txBody>
        </p:sp>
      </p:grpSp>
      <p:sp>
        <p:nvSpPr>
          <p:cNvPr id="15" name="TextBox 14">
            <a:extLst>
              <a:ext uri="{FF2B5EF4-FFF2-40B4-BE49-F238E27FC236}">
                <a16:creationId xmlns:a16="http://schemas.microsoft.com/office/drawing/2014/main" id="{4EFBCF40-04F4-D0D2-154B-188157854FD9}"/>
              </a:ext>
            </a:extLst>
          </p:cNvPr>
          <p:cNvSpPr txBox="1"/>
          <p:nvPr/>
        </p:nvSpPr>
        <p:spPr>
          <a:xfrm>
            <a:off x="1512425" y="211437"/>
            <a:ext cx="9167149" cy="646331"/>
          </a:xfrm>
          <a:prstGeom prst="rect">
            <a:avLst/>
          </a:prstGeom>
          <a:noFill/>
        </p:spPr>
        <p:txBody>
          <a:bodyPr wrap="square" rtlCol="0">
            <a:spAutoFit/>
          </a:bodyPr>
          <a:lstStyle/>
          <a:p>
            <a:pPr algn="ctr"/>
            <a:r>
              <a:rPr lang="en-US" dirty="0">
                <a:solidFill>
                  <a:schemeClr val="tx1">
                    <a:lumMod val="85000"/>
                  </a:schemeClr>
                </a:solidFill>
              </a:rPr>
              <a:t>Q10. How can marketing strategies be tailored to target specific demographic segments in different regions?</a:t>
            </a:r>
          </a:p>
        </p:txBody>
      </p:sp>
      <p:pic>
        <p:nvPicPr>
          <p:cNvPr id="22" name="Picture 21">
            <a:extLst>
              <a:ext uri="{FF2B5EF4-FFF2-40B4-BE49-F238E27FC236}">
                <a16:creationId xmlns:a16="http://schemas.microsoft.com/office/drawing/2014/main" id="{F1A9DBBB-BD37-BB54-8CEB-4E46EFD6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81" y="2140658"/>
            <a:ext cx="6585110" cy="1506846"/>
          </a:xfrm>
          <a:prstGeom prst="rect">
            <a:avLst/>
          </a:prstGeom>
        </p:spPr>
      </p:pic>
      <p:pic>
        <p:nvPicPr>
          <p:cNvPr id="27" name="Picture 26">
            <a:extLst>
              <a:ext uri="{FF2B5EF4-FFF2-40B4-BE49-F238E27FC236}">
                <a16:creationId xmlns:a16="http://schemas.microsoft.com/office/drawing/2014/main" id="{67C16278-B6DF-F005-B0E8-D76E17C1A2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4707" y="2292802"/>
            <a:ext cx="4160881" cy="4389500"/>
          </a:xfrm>
          <a:prstGeom prst="rect">
            <a:avLst/>
          </a:prstGeom>
        </p:spPr>
      </p:pic>
      <p:pic>
        <p:nvPicPr>
          <p:cNvPr id="34" name="Picture 33">
            <a:extLst>
              <a:ext uri="{FF2B5EF4-FFF2-40B4-BE49-F238E27FC236}">
                <a16:creationId xmlns:a16="http://schemas.microsoft.com/office/drawing/2014/main" id="{248184BC-E8A0-9F87-664E-7F1CA6307B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895" y="4731617"/>
            <a:ext cx="6240040" cy="945068"/>
          </a:xfrm>
          <a:prstGeom prst="rect">
            <a:avLst/>
          </a:prstGeom>
        </p:spPr>
      </p:pic>
    </p:spTree>
    <p:extLst>
      <p:ext uri="{BB962C8B-B14F-4D97-AF65-F5344CB8AC3E}">
        <p14:creationId xmlns:p14="http://schemas.microsoft.com/office/powerpoint/2010/main" val="925021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18000"/>
                <a:satMod val="160000"/>
                <a:lumMod val="28000"/>
              </a:schemeClr>
              <a:schemeClr val="bg2">
                <a:tint val="95000"/>
                <a:satMod val="160000"/>
                <a:lumMod val="116000"/>
              </a:schemeClr>
            </a:duotone>
            <a:lum/>
          </a:blip>
          <a:srcRect/>
          <a:stretch>
            <a:fillRect/>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359038D-A95A-5554-F5B5-AE46B75AC9BE}"/>
              </a:ext>
            </a:extLst>
          </p:cNvPr>
          <p:cNvGrpSpPr/>
          <p:nvPr/>
        </p:nvGrpSpPr>
        <p:grpSpPr>
          <a:xfrm>
            <a:off x="2845549" y="1224701"/>
            <a:ext cx="1493134" cy="532436"/>
            <a:chOff x="5349433" y="1551007"/>
            <a:chExt cx="1493134" cy="532436"/>
          </a:xfrm>
        </p:grpSpPr>
        <p:sp>
          <p:nvSpPr>
            <p:cNvPr id="8" name="Rectangle: Rounded Corners 7">
              <a:extLst>
                <a:ext uri="{FF2B5EF4-FFF2-40B4-BE49-F238E27FC236}">
                  <a16:creationId xmlns:a16="http://schemas.microsoft.com/office/drawing/2014/main" id="{5F2BE541-975E-B58F-2298-2D803BC48CB3}"/>
                </a:ext>
              </a:extLst>
            </p:cNvPr>
            <p:cNvSpPr/>
            <p:nvPr/>
          </p:nvSpPr>
          <p:spPr>
            <a:xfrm>
              <a:off x="5349433" y="1551007"/>
              <a:ext cx="1493134" cy="532436"/>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3CD8D9-80B2-0E8B-3750-E7E42BB2D9AD}"/>
                </a:ext>
              </a:extLst>
            </p:cNvPr>
            <p:cNvSpPr txBox="1"/>
            <p:nvPr/>
          </p:nvSpPr>
          <p:spPr>
            <a:xfrm>
              <a:off x="5567423" y="1632030"/>
              <a:ext cx="1122744" cy="338554"/>
            </a:xfrm>
            <a:prstGeom prst="rect">
              <a:avLst/>
            </a:prstGeom>
            <a:noFill/>
          </p:spPr>
          <p:txBody>
            <a:bodyPr wrap="square" rtlCol="0">
              <a:spAutoFit/>
            </a:bodyPr>
            <a:lstStyle/>
            <a:p>
              <a:r>
                <a:rPr lang="en-US" sz="1600" dirty="0">
                  <a:solidFill>
                    <a:schemeClr val="accent5">
                      <a:lumMod val="20000"/>
                      <a:lumOff val="80000"/>
                    </a:schemeClr>
                  </a:solidFill>
                </a:rPr>
                <a:t>QUERIES</a:t>
              </a:r>
            </a:p>
          </p:txBody>
        </p:sp>
      </p:grpSp>
      <p:grpSp>
        <p:nvGrpSpPr>
          <p:cNvPr id="24" name="Group 23">
            <a:extLst>
              <a:ext uri="{FF2B5EF4-FFF2-40B4-BE49-F238E27FC236}">
                <a16:creationId xmlns:a16="http://schemas.microsoft.com/office/drawing/2014/main" id="{4DAEFA8D-4E39-01CF-E368-165DDD53B0C6}"/>
              </a:ext>
            </a:extLst>
          </p:cNvPr>
          <p:cNvGrpSpPr/>
          <p:nvPr/>
        </p:nvGrpSpPr>
        <p:grpSpPr>
          <a:xfrm>
            <a:off x="9066507" y="2176507"/>
            <a:ext cx="3003476" cy="729312"/>
            <a:chOff x="5415691" y="1451986"/>
            <a:chExt cx="3003476" cy="729312"/>
          </a:xfrm>
        </p:grpSpPr>
        <p:sp>
          <p:nvSpPr>
            <p:cNvPr id="25" name="Rectangle: Rounded Corners 24">
              <a:extLst>
                <a:ext uri="{FF2B5EF4-FFF2-40B4-BE49-F238E27FC236}">
                  <a16:creationId xmlns:a16="http://schemas.microsoft.com/office/drawing/2014/main" id="{6D6B38C6-BBD2-EA39-C951-BC6F90DD41A4}"/>
                </a:ext>
              </a:extLst>
            </p:cNvPr>
            <p:cNvSpPr/>
            <p:nvPr/>
          </p:nvSpPr>
          <p:spPr>
            <a:xfrm>
              <a:off x="5415691" y="1451986"/>
              <a:ext cx="2002618" cy="729312"/>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80A7B34-5E7C-DDE7-8ECF-BA3F0DACC29B}"/>
                </a:ext>
              </a:extLst>
            </p:cNvPr>
            <p:cNvSpPr txBox="1"/>
            <p:nvPr/>
          </p:nvSpPr>
          <p:spPr>
            <a:xfrm>
              <a:off x="5770394" y="1631976"/>
              <a:ext cx="2648773" cy="369332"/>
            </a:xfrm>
            <a:prstGeom prst="rect">
              <a:avLst/>
            </a:prstGeom>
            <a:noFill/>
          </p:spPr>
          <p:txBody>
            <a:bodyPr wrap="square" rtlCol="0">
              <a:spAutoFit/>
            </a:bodyPr>
            <a:lstStyle/>
            <a:p>
              <a:r>
                <a:rPr lang="en-US" dirty="0">
                  <a:solidFill>
                    <a:schemeClr val="accent5">
                      <a:lumMod val="20000"/>
                      <a:lumOff val="80000"/>
                    </a:schemeClr>
                  </a:solidFill>
                </a:rPr>
                <a:t>OUTPUT</a:t>
              </a:r>
            </a:p>
          </p:txBody>
        </p:sp>
      </p:grpSp>
      <p:sp>
        <p:nvSpPr>
          <p:cNvPr id="28" name="Arrow: Right 27">
            <a:extLst>
              <a:ext uri="{FF2B5EF4-FFF2-40B4-BE49-F238E27FC236}">
                <a16:creationId xmlns:a16="http://schemas.microsoft.com/office/drawing/2014/main" id="{10EB0473-7257-D478-7EBF-C5DAA3AFC33F}"/>
              </a:ext>
            </a:extLst>
          </p:cNvPr>
          <p:cNvSpPr/>
          <p:nvPr/>
        </p:nvSpPr>
        <p:spPr>
          <a:xfrm>
            <a:off x="8000771" y="2516321"/>
            <a:ext cx="484109" cy="369332"/>
          </a:xfrm>
          <a:prstGeom prst="rightArrow">
            <a:avLst/>
          </a:prstGeom>
          <a:solidFill>
            <a:schemeClr val="bg2">
              <a:lumMod val="60000"/>
              <a:lumOff val="40000"/>
            </a:schemeClr>
          </a:solidFill>
          <a:ln>
            <a:solidFill>
              <a:schemeClr val="bg2">
                <a:lumMod val="60000"/>
                <a:lumOff val="40000"/>
              </a:schemeClr>
            </a:solidFill>
          </a:ln>
          <a:effectLst>
            <a:outerShdw blurRad="50800" dist="50800" dir="5400000" algn="ctr" rotWithShape="0">
              <a:srgbClr val="000000">
                <a:alpha val="5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D4CFC178-1BCC-FF3E-F0C2-D2FDD60DD5B6}"/>
              </a:ext>
            </a:extLst>
          </p:cNvPr>
          <p:cNvSpPr/>
          <p:nvPr/>
        </p:nvSpPr>
        <p:spPr>
          <a:xfrm rot="9256433">
            <a:off x="7167393" y="4658607"/>
            <a:ext cx="484109" cy="369332"/>
          </a:xfrm>
          <a:prstGeom prst="rightArrow">
            <a:avLst/>
          </a:prstGeom>
          <a:solidFill>
            <a:schemeClr val="bg2">
              <a:lumMod val="60000"/>
              <a:lumOff val="40000"/>
            </a:schemeClr>
          </a:solidFill>
          <a:ln>
            <a:solidFill>
              <a:schemeClr val="bg2">
                <a:lumMod val="60000"/>
                <a:lumOff val="40000"/>
              </a:schemeClr>
            </a:solidFill>
          </a:ln>
          <a:effectLst>
            <a:outerShdw blurRad="50800" dist="50800" dir="5400000" algn="ctr" rotWithShape="0">
              <a:srgbClr val="000000">
                <a:alpha val="5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6481F9C-1EC2-314C-8AD9-6D009FF58251}"/>
              </a:ext>
            </a:extLst>
          </p:cNvPr>
          <p:cNvGrpSpPr/>
          <p:nvPr/>
        </p:nvGrpSpPr>
        <p:grpSpPr>
          <a:xfrm>
            <a:off x="3106085" y="4326783"/>
            <a:ext cx="1655180" cy="532436"/>
            <a:chOff x="5349433" y="1551007"/>
            <a:chExt cx="1655180" cy="532436"/>
          </a:xfrm>
        </p:grpSpPr>
        <p:sp>
          <p:nvSpPr>
            <p:cNvPr id="32" name="Rectangle: Rounded Corners 31">
              <a:extLst>
                <a:ext uri="{FF2B5EF4-FFF2-40B4-BE49-F238E27FC236}">
                  <a16:creationId xmlns:a16="http://schemas.microsoft.com/office/drawing/2014/main" id="{3029B556-B928-2A20-8606-24DB7A5BB38B}"/>
                </a:ext>
              </a:extLst>
            </p:cNvPr>
            <p:cNvSpPr/>
            <p:nvPr/>
          </p:nvSpPr>
          <p:spPr>
            <a:xfrm>
              <a:off x="5349433" y="1551007"/>
              <a:ext cx="1493134" cy="532436"/>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C5EAA47-C1F3-4AF8-83FE-75DB8E954A91}"/>
                </a:ext>
              </a:extLst>
            </p:cNvPr>
            <p:cNvSpPr txBox="1"/>
            <p:nvPr/>
          </p:nvSpPr>
          <p:spPr>
            <a:xfrm>
              <a:off x="5349433" y="1663338"/>
              <a:ext cx="1655180" cy="338554"/>
            </a:xfrm>
            <a:prstGeom prst="rect">
              <a:avLst/>
            </a:prstGeom>
            <a:noFill/>
          </p:spPr>
          <p:txBody>
            <a:bodyPr wrap="square" rtlCol="0">
              <a:spAutoFit/>
            </a:bodyPr>
            <a:lstStyle/>
            <a:p>
              <a:r>
                <a:rPr lang="en-US" sz="1600" dirty="0">
                  <a:solidFill>
                    <a:schemeClr val="accent5">
                      <a:lumMod val="20000"/>
                      <a:lumOff val="80000"/>
                    </a:schemeClr>
                  </a:solidFill>
                </a:rPr>
                <a:t>CONCLUSION</a:t>
              </a:r>
            </a:p>
          </p:txBody>
        </p:sp>
      </p:grpSp>
      <p:sp>
        <p:nvSpPr>
          <p:cNvPr id="15" name="TextBox 14">
            <a:extLst>
              <a:ext uri="{FF2B5EF4-FFF2-40B4-BE49-F238E27FC236}">
                <a16:creationId xmlns:a16="http://schemas.microsoft.com/office/drawing/2014/main" id="{4EFBCF40-04F4-D0D2-154B-188157854FD9}"/>
              </a:ext>
            </a:extLst>
          </p:cNvPr>
          <p:cNvSpPr txBox="1"/>
          <p:nvPr/>
        </p:nvSpPr>
        <p:spPr>
          <a:xfrm>
            <a:off x="1512425" y="211437"/>
            <a:ext cx="9167149" cy="646331"/>
          </a:xfrm>
          <a:prstGeom prst="rect">
            <a:avLst/>
          </a:prstGeom>
          <a:noFill/>
        </p:spPr>
        <p:txBody>
          <a:bodyPr wrap="square" rtlCol="0">
            <a:spAutoFit/>
          </a:bodyPr>
          <a:lstStyle/>
          <a:p>
            <a:pPr algn="ctr"/>
            <a:r>
              <a:rPr lang="en-US" dirty="0">
                <a:solidFill>
                  <a:schemeClr val="tx1">
                    <a:lumMod val="85000"/>
                  </a:schemeClr>
                </a:solidFill>
              </a:rPr>
              <a:t>Q11. What are the potential untapped markets based on demographic indicators, and how can market penetration be increased?</a:t>
            </a:r>
          </a:p>
        </p:txBody>
      </p:sp>
      <p:pic>
        <p:nvPicPr>
          <p:cNvPr id="3" name="Picture 2">
            <a:extLst>
              <a:ext uri="{FF2B5EF4-FFF2-40B4-BE49-F238E27FC236}">
                <a16:creationId xmlns:a16="http://schemas.microsoft.com/office/drawing/2014/main" id="{D435D71D-5BF1-EB8D-B75A-0CBA66D674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017" y="1891552"/>
            <a:ext cx="7751432" cy="1917938"/>
          </a:xfrm>
          <a:prstGeom prst="rect">
            <a:avLst/>
          </a:prstGeom>
        </p:spPr>
      </p:pic>
      <p:pic>
        <p:nvPicPr>
          <p:cNvPr id="5" name="Picture 4">
            <a:extLst>
              <a:ext uri="{FF2B5EF4-FFF2-40B4-BE49-F238E27FC236}">
                <a16:creationId xmlns:a16="http://schemas.microsoft.com/office/drawing/2014/main" id="{A0C4BCB4-796E-D60C-1EB4-1B3D308BF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0771" y="4044313"/>
            <a:ext cx="4168501" cy="548688"/>
          </a:xfrm>
          <a:prstGeom prst="rect">
            <a:avLst/>
          </a:prstGeom>
        </p:spPr>
      </p:pic>
      <p:pic>
        <p:nvPicPr>
          <p:cNvPr id="7" name="Picture 6">
            <a:extLst>
              <a:ext uri="{FF2B5EF4-FFF2-40B4-BE49-F238E27FC236}">
                <a16:creationId xmlns:a16="http://schemas.microsoft.com/office/drawing/2014/main" id="{C0D79923-0409-A793-5945-41E3D85285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9011" y="5084164"/>
            <a:ext cx="5028258" cy="936224"/>
          </a:xfrm>
          <a:prstGeom prst="rect">
            <a:avLst/>
          </a:prstGeom>
        </p:spPr>
      </p:pic>
    </p:spTree>
    <p:extLst>
      <p:ext uri="{BB962C8B-B14F-4D97-AF65-F5344CB8AC3E}">
        <p14:creationId xmlns:p14="http://schemas.microsoft.com/office/powerpoint/2010/main" val="705542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18000"/>
                <a:satMod val="160000"/>
                <a:lumMod val="28000"/>
              </a:schemeClr>
              <a:schemeClr val="bg2">
                <a:tint val="95000"/>
                <a:satMod val="160000"/>
                <a:lumMod val="116000"/>
              </a:schemeClr>
            </a:duotone>
            <a:lum/>
          </a:blip>
          <a:srcRect/>
          <a:stretch>
            <a:fillRect/>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359038D-A95A-5554-F5B5-AE46B75AC9BE}"/>
              </a:ext>
            </a:extLst>
          </p:cNvPr>
          <p:cNvGrpSpPr/>
          <p:nvPr/>
        </p:nvGrpSpPr>
        <p:grpSpPr>
          <a:xfrm>
            <a:off x="2984446" y="1373040"/>
            <a:ext cx="1493134" cy="532436"/>
            <a:chOff x="5349433" y="1551007"/>
            <a:chExt cx="1493134" cy="532436"/>
          </a:xfrm>
        </p:grpSpPr>
        <p:sp>
          <p:nvSpPr>
            <p:cNvPr id="8" name="Rectangle: Rounded Corners 7">
              <a:extLst>
                <a:ext uri="{FF2B5EF4-FFF2-40B4-BE49-F238E27FC236}">
                  <a16:creationId xmlns:a16="http://schemas.microsoft.com/office/drawing/2014/main" id="{5F2BE541-975E-B58F-2298-2D803BC48CB3}"/>
                </a:ext>
              </a:extLst>
            </p:cNvPr>
            <p:cNvSpPr/>
            <p:nvPr/>
          </p:nvSpPr>
          <p:spPr>
            <a:xfrm>
              <a:off x="5349433" y="1551007"/>
              <a:ext cx="1493134" cy="532436"/>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3CD8D9-80B2-0E8B-3750-E7E42BB2D9AD}"/>
                </a:ext>
              </a:extLst>
            </p:cNvPr>
            <p:cNvSpPr txBox="1"/>
            <p:nvPr/>
          </p:nvSpPr>
          <p:spPr>
            <a:xfrm>
              <a:off x="5567423" y="1632030"/>
              <a:ext cx="1122744" cy="338554"/>
            </a:xfrm>
            <a:prstGeom prst="rect">
              <a:avLst/>
            </a:prstGeom>
            <a:noFill/>
          </p:spPr>
          <p:txBody>
            <a:bodyPr wrap="square" rtlCol="0">
              <a:spAutoFit/>
            </a:bodyPr>
            <a:lstStyle/>
            <a:p>
              <a:r>
                <a:rPr lang="en-US" sz="1600" dirty="0">
                  <a:solidFill>
                    <a:schemeClr val="accent5">
                      <a:lumMod val="20000"/>
                      <a:lumOff val="80000"/>
                    </a:schemeClr>
                  </a:solidFill>
                </a:rPr>
                <a:t>QUERIES</a:t>
              </a:r>
            </a:p>
          </p:txBody>
        </p:sp>
      </p:grpSp>
      <p:grpSp>
        <p:nvGrpSpPr>
          <p:cNvPr id="24" name="Group 23">
            <a:extLst>
              <a:ext uri="{FF2B5EF4-FFF2-40B4-BE49-F238E27FC236}">
                <a16:creationId xmlns:a16="http://schemas.microsoft.com/office/drawing/2014/main" id="{4DAEFA8D-4E39-01CF-E368-165DDD53B0C6}"/>
              </a:ext>
            </a:extLst>
          </p:cNvPr>
          <p:cNvGrpSpPr/>
          <p:nvPr/>
        </p:nvGrpSpPr>
        <p:grpSpPr>
          <a:xfrm>
            <a:off x="8884973" y="1485823"/>
            <a:ext cx="2648773" cy="729312"/>
            <a:chOff x="5415691" y="1451986"/>
            <a:chExt cx="2648773" cy="729312"/>
          </a:xfrm>
        </p:grpSpPr>
        <p:sp>
          <p:nvSpPr>
            <p:cNvPr id="25" name="Rectangle: Rounded Corners 24">
              <a:extLst>
                <a:ext uri="{FF2B5EF4-FFF2-40B4-BE49-F238E27FC236}">
                  <a16:creationId xmlns:a16="http://schemas.microsoft.com/office/drawing/2014/main" id="{6D6B38C6-BBD2-EA39-C951-BC6F90DD41A4}"/>
                </a:ext>
              </a:extLst>
            </p:cNvPr>
            <p:cNvSpPr/>
            <p:nvPr/>
          </p:nvSpPr>
          <p:spPr>
            <a:xfrm>
              <a:off x="5415691" y="1451986"/>
              <a:ext cx="2002618" cy="729312"/>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80A7B34-5E7C-DDE7-8ECF-BA3F0DACC29B}"/>
                </a:ext>
              </a:extLst>
            </p:cNvPr>
            <p:cNvSpPr txBox="1"/>
            <p:nvPr/>
          </p:nvSpPr>
          <p:spPr>
            <a:xfrm>
              <a:off x="5415691" y="1631976"/>
              <a:ext cx="2648773" cy="369332"/>
            </a:xfrm>
            <a:prstGeom prst="rect">
              <a:avLst/>
            </a:prstGeom>
            <a:noFill/>
          </p:spPr>
          <p:txBody>
            <a:bodyPr wrap="square" rtlCol="0">
              <a:spAutoFit/>
            </a:bodyPr>
            <a:lstStyle/>
            <a:p>
              <a:r>
                <a:rPr lang="en-US" dirty="0">
                  <a:solidFill>
                    <a:schemeClr val="accent5">
                      <a:lumMod val="20000"/>
                      <a:lumOff val="80000"/>
                    </a:schemeClr>
                  </a:solidFill>
                </a:rPr>
                <a:t>OUTPUT SAMPLE</a:t>
              </a:r>
            </a:p>
          </p:txBody>
        </p:sp>
      </p:grpSp>
      <p:sp>
        <p:nvSpPr>
          <p:cNvPr id="28" name="Arrow: Right 27">
            <a:extLst>
              <a:ext uri="{FF2B5EF4-FFF2-40B4-BE49-F238E27FC236}">
                <a16:creationId xmlns:a16="http://schemas.microsoft.com/office/drawing/2014/main" id="{10EB0473-7257-D478-7EBF-C5DAA3AFC33F}"/>
              </a:ext>
            </a:extLst>
          </p:cNvPr>
          <p:cNvSpPr/>
          <p:nvPr/>
        </p:nvSpPr>
        <p:spPr>
          <a:xfrm>
            <a:off x="6995597" y="2685255"/>
            <a:ext cx="484109" cy="369332"/>
          </a:xfrm>
          <a:prstGeom prst="rightArrow">
            <a:avLst/>
          </a:prstGeom>
          <a:solidFill>
            <a:schemeClr val="bg2">
              <a:lumMod val="60000"/>
              <a:lumOff val="40000"/>
            </a:schemeClr>
          </a:solidFill>
          <a:ln>
            <a:solidFill>
              <a:schemeClr val="bg2">
                <a:lumMod val="60000"/>
                <a:lumOff val="40000"/>
              </a:schemeClr>
            </a:solidFill>
          </a:ln>
          <a:effectLst>
            <a:outerShdw blurRad="50800" dist="50800" dir="5400000" algn="ctr" rotWithShape="0">
              <a:srgbClr val="000000">
                <a:alpha val="5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D4CFC178-1BCC-FF3E-F0C2-D2FDD60DD5B6}"/>
              </a:ext>
            </a:extLst>
          </p:cNvPr>
          <p:cNvSpPr/>
          <p:nvPr/>
        </p:nvSpPr>
        <p:spPr>
          <a:xfrm rot="10800000">
            <a:off x="6905650" y="5538708"/>
            <a:ext cx="484109" cy="369332"/>
          </a:xfrm>
          <a:prstGeom prst="rightArrow">
            <a:avLst/>
          </a:prstGeom>
          <a:solidFill>
            <a:schemeClr val="bg2">
              <a:lumMod val="60000"/>
              <a:lumOff val="40000"/>
            </a:schemeClr>
          </a:solidFill>
          <a:ln>
            <a:solidFill>
              <a:schemeClr val="bg2">
                <a:lumMod val="60000"/>
                <a:lumOff val="40000"/>
              </a:schemeClr>
            </a:solidFill>
          </a:ln>
          <a:effectLst>
            <a:outerShdw blurRad="50800" dist="50800" dir="5400000" algn="ctr" rotWithShape="0">
              <a:srgbClr val="000000">
                <a:alpha val="5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6481F9C-1EC2-314C-8AD9-6D009FF58251}"/>
              </a:ext>
            </a:extLst>
          </p:cNvPr>
          <p:cNvGrpSpPr/>
          <p:nvPr/>
        </p:nvGrpSpPr>
        <p:grpSpPr>
          <a:xfrm>
            <a:off x="2683503" y="4351571"/>
            <a:ext cx="1655180" cy="532436"/>
            <a:chOff x="5349433" y="1551007"/>
            <a:chExt cx="1655180" cy="532436"/>
          </a:xfrm>
        </p:grpSpPr>
        <p:sp>
          <p:nvSpPr>
            <p:cNvPr id="32" name="Rectangle: Rounded Corners 31">
              <a:extLst>
                <a:ext uri="{FF2B5EF4-FFF2-40B4-BE49-F238E27FC236}">
                  <a16:creationId xmlns:a16="http://schemas.microsoft.com/office/drawing/2014/main" id="{3029B556-B928-2A20-8606-24DB7A5BB38B}"/>
                </a:ext>
              </a:extLst>
            </p:cNvPr>
            <p:cNvSpPr/>
            <p:nvPr/>
          </p:nvSpPr>
          <p:spPr>
            <a:xfrm>
              <a:off x="5349433" y="1551007"/>
              <a:ext cx="1493134" cy="532436"/>
            </a:xfrm>
            <a:prstGeom prst="roundRect">
              <a:avLst>
                <a:gd name="adj" fmla="val 26667"/>
              </a:avLst>
            </a:prstGeom>
            <a:solidFill>
              <a:schemeClr val="bg2">
                <a:lumMod val="40000"/>
                <a:lumOff val="60000"/>
                <a:alpha val="19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C5EAA47-C1F3-4AF8-83FE-75DB8E954A91}"/>
                </a:ext>
              </a:extLst>
            </p:cNvPr>
            <p:cNvSpPr txBox="1"/>
            <p:nvPr/>
          </p:nvSpPr>
          <p:spPr>
            <a:xfrm>
              <a:off x="5349433" y="1663338"/>
              <a:ext cx="1655180" cy="338554"/>
            </a:xfrm>
            <a:prstGeom prst="rect">
              <a:avLst/>
            </a:prstGeom>
            <a:noFill/>
          </p:spPr>
          <p:txBody>
            <a:bodyPr wrap="square" rtlCol="0">
              <a:spAutoFit/>
            </a:bodyPr>
            <a:lstStyle/>
            <a:p>
              <a:r>
                <a:rPr lang="en-US" sz="1600" dirty="0">
                  <a:solidFill>
                    <a:schemeClr val="accent5">
                      <a:lumMod val="20000"/>
                      <a:lumOff val="80000"/>
                    </a:schemeClr>
                  </a:solidFill>
                </a:rPr>
                <a:t>CONCLUSION</a:t>
              </a:r>
            </a:p>
          </p:txBody>
        </p:sp>
      </p:grpSp>
      <p:sp>
        <p:nvSpPr>
          <p:cNvPr id="15" name="TextBox 14">
            <a:extLst>
              <a:ext uri="{FF2B5EF4-FFF2-40B4-BE49-F238E27FC236}">
                <a16:creationId xmlns:a16="http://schemas.microsoft.com/office/drawing/2014/main" id="{4EFBCF40-04F4-D0D2-154B-188157854FD9}"/>
              </a:ext>
            </a:extLst>
          </p:cNvPr>
          <p:cNvSpPr txBox="1"/>
          <p:nvPr/>
        </p:nvSpPr>
        <p:spPr>
          <a:xfrm>
            <a:off x="1512425" y="211437"/>
            <a:ext cx="9167149" cy="646331"/>
          </a:xfrm>
          <a:prstGeom prst="rect">
            <a:avLst/>
          </a:prstGeom>
          <a:noFill/>
        </p:spPr>
        <p:txBody>
          <a:bodyPr wrap="square" rtlCol="0">
            <a:spAutoFit/>
          </a:bodyPr>
          <a:lstStyle/>
          <a:p>
            <a:pPr algn="ctr"/>
            <a:r>
              <a:rPr lang="en-US" dirty="0">
                <a:solidFill>
                  <a:schemeClr val="tx1">
                    <a:lumMod val="85000"/>
                  </a:schemeClr>
                </a:solidFill>
              </a:rPr>
              <a:t>Q12. How do customer preferences and behavior differ based on demographic factors, and how can they be leveraged for personalized marketing campaigns?</a:t>
            </a:r>
          </a:p>
        </p:txBody>
      </p:sp>
      <p:pic>
        <p:nvPicPr>
          <p:cNvPr id="4" name="Picture 3">
            <a:extLst>
              <a:ext uri="{FF2B5EF4-FFF2-40B4-BE49-F238E27FC236}">
                <a16:creationId xmlns:a16="http://schemas.microsoft.com/office/drawing/2014/main" id="{068FA568-78F5-4A13-82F7-038D904BD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616" y="2033709"/>
            <a:ext cx="6231933" cy="2041756"/>
          </a:xfrm>
          <a:prstGeom prst="rect">
            <a:avLst/>
          </a:prstGeom>
        </p:spPr>
      </p:pic>
      <p:pic>
        <p:nvPicPr>
          <p:cNvPr id="11" name="Picture 10">
            <a:extLst>
              <a:ext uri="{FF2B5EF4-FFF2-40B4-BE49-F238E27FC236}">
                <a16:creationId xmlns:a16="http://schemas.microsoft.com/office/drawing/2014/main" id="{820BA030-EF32-118E-6CE9-AF2C71E200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0642" y="2585013"/>
            <a:ext cx="4322988" cy="4226771"/>
          </a:xfrm>
          <a:prstGeom prst="rect">
            <a:avLst/>
          </a:prstGeom>
        </p:spPr>
      </p:pic>
      <p:pic>
        <p:nvPicPr>
          <p:cNvPr id="13" name="Picture 12">
            <a:extLst>
              <a:ext uri="{FF2B5EF4-FFF2-40B4-BE49-F238E27FC236}">
                <a16:creationId xmlns:a16="http://schemas.microsoft.com/office/drawing/2014/main" id="{DCF8ACE8-BE53-F535-F312-51BDDC5FDC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630" y="5160113"/>
            <a:ext cx="5940919" cy="1126522"/>
          </a:xfrm>
          <a:prstGeom prst="rect">
            <a:avLst/>
          </a:prstGeom>
        </p:spPr>
      </p:pic>
    </p:spTree>
    <p:extLst>
      <p:ext uri="{BB962C8B-B14F-4D97-AF65-F5344CB8AC3E}">
        <p14:creationId xmlns:p14="http://schemas.microsoft.com/office/powerpoint/2010/main" val="718548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D112A6-7DE9-5380-43A2-6D1C2EF95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2287"/>
            <a:ext cx="12192000" cy="6362700"/>
          </a:xfrm>
          <a:prstGeom prst="rect">
            <a:avLst/>
          </a:prstGeom>
        </p:spPr>
      </p:pic>
      <p:pic>
        <p:nvPicPr>
          <p:cNvPr id="3" name="Picture 2">
            <a:extLst>
              <a:ext uri="{FF2B5EF4-FFF2-40B4-BE49-F238E27FC236}">
                <a16:creationId xmlns:a16="http://schemas.microsoft.com/office/drawing/2014/main" id="{9478B9B4-9B0B-62DC-99E0-B819AE801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70" y="840468"/>
            <a:ext cx="9792549" cy="1958510"/>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5F62EC59-5CE6-EAAA-CED7-9F2D5E69CC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9893" y="3318149"/>
            <a:ext cx="9701101" cy="1249788"/>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4A8A08A1-7D06-7AB3-5093-8776D4DFE0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029" y="5369776"/>
            <a:ext cx="8192210" cy="647756"/>
          </a:xfrm>
          <a:prstGeom prst="rect">
            <a:avLst/>
          </a:prstGeom>
        </p:spPr>
      </p:pic>
    </p:spTree>
    <p:extLst>
      <p:ext uri="{BB962C8B-B14F-4D97-AF65-F5344CB8AC3E}">
        <p14:creationId xmlns:p14="http://schemas.microsoft.com/office/powerpoint/2010/main" val="1279340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A785C1-F919-377E-190F-CE3A23798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864" y="1155634"/>
            <a:ext cx="11238271" cy="5082283"/>
          </a:xfrm>
          <a:prstGeom prst="rect">
            <a:avLst/>
          </a:prstGeom>
        </p:spPr>
      </p:pic>
      <p:sp>
        <p:nvSpPr>
          <p:cNvPr id="2" name="TextBox 1">
            <a:extLst>
              <a:ext uri="{FF2B5EF4-FFF2-40B4-BE49-F238E27FC236}">
                <a16:creationId xmlns:a16="http://schemas.microsoft.com/office/drawing/2014/main" id="{DB310ED3-F96D-7536-92C1-0309D00F3700}"/>
              </a:ext>
            </a:extLst>
          </p:cNvPr>
          <p:cNvSpPr txBox="1"/>
          <p:nvPr/>
        </p:nvSpPr>
        <p:spPr>
          <a:xfrm>
            <a:off x="1281927" y="389250"/>
            <a:ext cx="2222090" cy="461665"/>
          </a:xfrm>
          <a:prstGeom prst="rect">
            <a:avLst/>
          </a:prstGeom>
          <a:noFill/>
        </p:spPr>
        <p:txBody>
          <a:bodyPr wrap="square" rtlCol="0">
            <a:spAutoFit/>
          </a:bodyPr>
          <a:lstStyle/>
          <a:p>
            <a:r>
              <a:rPr lang="en-US" sz="2400" dirty="0">
                <a:solidFill>
                  <a:schemeClr val="tx1">
                    <a:lumMod val="85000"/>
                  </a:schemeClr>
                </a:solidFill>
                <a:latin typeface="Sylfaen" panose="010A0502050306030303" pitchFamily="18" charset="0"/>
              </a:rPr>
              <a:t>ER Diagram</a:t>
            </a:r>
          </a:p>
        </p:txBody>
      </p:sp>
    </p:spTree>
    <p:extLst>
      <p:ext uri="{BB962C8B-B14F-4D97-AF65-F5344CB8AC3E}">
        <p14:creationId xmlns:p14="http://schemas.microsoft.com/office/powerpoint/2010/main" val="2861520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3189D7-E2A5-A52D-8234-19AEAAB3E4B4}"/>
              </a:ext>
            </a:extLst>
          </p:cNvPr>
          <p:cNvSpPr txBox="1"/>
          <p:nvPr/>
        </p:nvSpPr>
        <p:spPr>
          <a:xfrm>
            <a:off x="1716290" y="3167390"/>
            <a:ext cx="6180881" cy="523220"/>
          </a:xfrm>
          <a:prstGeom prst="rect">
            <a:avLst/>
          </a:prstGeom>
          <a:noFill/>
        </p:spPr>
        <p:txBody>
          <a:bodyPr wrap="square" rtlCol="0">
            <a:spAutoFit/>
          </a:bodyPr>
          <a:lstStyle/>
          <a:p>
            <a:r>
              <a:rPr lang="en-US" sz="2800" dirty="0">
                <a:solidFill>
                  <a:schemeClr val="tx1">
                    <a:lumMod val="85000"/>
                  </a:schemeClr>
                </a:solidFill>
                <a:latin typeface="Perpetua Titling MT" panose="02020502060505020804" pitchFamily="18" charset="0"/>
              </a:rPr>
              <a:t>POWER BI – PROBLEM STATEMENT</a:t>
            </a:r>
          </a:p>
        </p:txBody>
      </p:sp>
      <p:pic>
        <p:nvPicPr>
          <p:cNvPr id="5" name="Picture 4">
            <a:extLst>
              <a:ext uri="{FF2B5EF4-FFF2-40B4-BE49-F238E27FC236}">
                <a16:creationId xmlns:a16="http://schemas.microsoft.com/office/drawing/2014/main" id="{C47C0DE3-18E1-1A40-8927-C1A3DECC7A5D}"/>
              </a:ext>
            </a:extLst>
          </p:cNvPr>
          <p:cNvPicPr>
            <a:picLocks noChangeAspect="1"/>
          </p:cNvPicPr>
          <p:nvPr/>
        </p:nvPicPr>
        <p:blipFill>
          <a:blip r:embed="rId2">
            <a:duotone>
              <a:prstClr val="black"/>
              <a:schemeClr val="tx1">
                <a:lumMod val="95000"/>
                <a:tint val="45000"/>
                <a:satMod val="400000"/>
              </a:schemeClr>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674715" y="586040"/>
            <a:ext cx="2083150" cy="466625"/>
          </a:xfrm>
          <a:prstGeom prst="rect">
            <a:avLst/>
          </a:prstGeom>
        </p:spPr>
      </p:pic>
    </p:spTree>
    <p:extLst>
      <p:ext uri="{BB962C8B-B14F-4D97-AF65-F5344CB8AC3E}">
        <p14:creationId xmlns:p14="http://schemas.microsoft.com/office/powerpoint/2010/main" val="1321952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1EEDC-0AC3-B58E-E8EB-ACF03D2A5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309" y="288286"/>
            <a:ext cx="11194710" cy="62814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8203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118474-8B76-6B01-9D1D-83D43ADA64F5}"/>
              </a:ext>
            </a:extLst>
          </p:cNvPr>
          <p:cNvSpPr txBox="1"/>
          <p:nvPr/>
        </p:nvSpPr>
        <p:spPr>
          <a:xfrm>
            <a:off x="6292646" y="1344157"/>
            <a:ext cx="5565058" cy="646331"/>
          </a:xfrm>
          <a:prstGeom prst="rect">
            <a:avLst/>
          </a:prstGeom>
          <a:noFill/>
        </p:spPr>
        <p:txBody>
          <a:bodyPr wrap="square" rtlCol="0">
            <a:spAutoFit/>
          </a:bodyPr>
          <a:lstStyle/>
          <a:p>
            <a:r>
              <a:rPr lang="en-US" dirty="0">
                <a:solidFill>
                  <a:schemeClr val="tx1">
                    <a:lumMod val="85000"/>
                  </a:schemeClr>
                </a:solidFill>
                <a:latin typeface="Sylfaen" panose="010A0502050306030303" pitchFamily="18" charset="0"/>
              </a:rPr>
              <a:t>What is the correlation between customer age and purchase frequency?</a:t>
            </a:r>
          </a:p>
        </p:txBody>
      </p:sp>
      <p:sp>
        <p:nvSpPr>
          <p:cNvPr id="3" name="TextBox 2">
            <a:extLst>
              <a:ext uri="{FF2B5EF4-FFF2-40B4-BE49-F238E27FC236}">
                <a16:creationId xmlns:a16="http://schemas.microsoft.com/office/drawing/2014/main" id="{29EB871D-5790-ACDC-63B9-C5E12D7D7F13}"/>
              </a:ext>
            </a:extLst>
          </p:cNvPr>
          <p:cNvSpPr txBox="1"/>
          <p:nvPr/>
        </p:nvSpPr>
        <p:spPr>
          <a:xfrm>
            <a:off x="6292646" y="2261412"/>
            <a:ext cx="5122606" cy="2031325"/>
          </a:xfrm>
          <a:prstGeom prst="rect">
            <a:avLst/>
          </a:prstGeom>
          <a:noFill/>
        </p:spPr>
        <p:txBody>
          <a:bodyPr wrap="square" rtlCol="0">
            <a:spAutoFit/>
          </a:bodyPr>
          <a:lstStyle/>
          <a:p>
            <a:r>
              <a:rPr lang="en-US" dirty="0">
                <a:solidFill>
                  <a:schemeClr val="bg2">
                    <a:lumMod val="40000"/>
                    <a:lumOff val="60000"/>
                  </a:schemeClr>
                </a:solidFill>
                <a:latin typeface="Sylfaen" panose="010A0502050306030303" pitchFamily="18" charset="0"/>
              </a:rPr>
              <a:t>The purchase frequency seems to be concentrated around customers aged 30-50.</a:t>
            </a:r>
          </a:p>
          <a:p>
            <a:r>
              <a:rPr lang="en-US" dirty="0">
                <a:solidFill>
                  <a:schemeClr val="bg2">
                    <a:lumMod val="40000"/>
                    <a:lumOff val="60000"/>
                  </a:schemeClr>
                </a:solidFill>
                <a:latin typeface="Sylfaen" panose="010A0502050306030303" pitchFamily="18" charset="0"/>
              </a:rPr>
              <a:t>Interestingly, there is no clear increase in purchase frequency with age, suggesting that buying habits </a:t>
            </a:r>
          </a:p>
          <a:p>
            <a:r>
              <a:rPr lang="en-US" dirty="0">
                <a:solidFill>
                  <a:schemeClr val="bg2">
                    <a:lumMod val="40000"/>
                    <a:lumOff val="60000"/>
                  </a:schemeClr>
                </a:solidFill>
                <a:latin typeface="Sylfaen" panose="010A0502050306030303" pitchFamily="18" charset="0"/>
              </a:rPr>
              <a:t> do not strongly correlate with age within the company's customer base.</a:t>
            </a:r>
          </a:p>
          <a:p>
            <a:endParaRPr lang="en-US" dirty="0">
              <a:solidFill>
                <a:schemeClr val="bg2">
                  <a:lumMod val="40000"/>
                  <a:lumOff val="60000"/>
                </a:schemeClr>
              </a:solidFill>
            </a:endParaRPr>
          </a:p>
        </p:txBody>
      </p:sp>
      <p:pic>
        <p:nvPicPr>
          <p:cNvPr id="5" name="Picture 4">
            <a:extLst>
              <a:ext uri="{FF2B5EF4-FFF2-40B4-BE49-F238E27FC236}">
                <a16:creationId xmlns:a16="http://schemas.microsoft.com/office/drawing/2014/main" id="{721902E5-6AAE-7C15-D95C-A74AEE6F7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655" y="885802"/>
            <a:ext cx="3589331" cy="441236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474272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F65C5E-7BF5-DF55-72A2-694B757AA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7674" y="1270353"/>
            <a:ext cx="4041057" cy="358773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E7D86E2A-856E-7584-E4E2-1BE20FAC109D}"/>
              </a:ext>
            </a:extLst>
          </p:cNvPr>
          <p:cNvSpPr txBox="1"/>
          <p:nvPr/>
        </p:nvSpPr>
        <p:spPr>
          <a:xfrm>
            <a:off x="1622323" y="1071343"/>
            <a:ext cx="4041058" cy="707886"/>
          </a:xfrm>
          <a:prstGeom prst="rect">
            <a:avLst/>
          </a:prstGeom>
          <a:noFill/>
        </p:spPr>
        <p:txBody>
          <a:bodyPr wrap="square" rtlCol="0">
            <a:spAutoFit/>
          </a:bodyPr>
          <a:lstStyle/>
          <a:p>
            <a:r>
              <a:rPr lang="en-US" sz="2000" dirty="0">
                <a:solidFill>
                  <a:schemeClr val="tx1">
                    <a:lumMod val="85000"/>
                  </a:schemeClr>
                </a:solidFill>
                <a:latin typeface="Sylfaen" panose="010A0502050306030303" pitchFamily="18" charset="0"/>
              </a:rPr>
              <a:t>How does the sales performance of top customers compare to the rest?</a:t>
            </a:r>
          </a:p>
        </p:txBody>
      </p:sp>
      <p:sp>
        <p:nvSpPr>
          <p:cNvPr id="5" name="TextBox 4">
            <a:extLst>
              <a:ext uri="{FF2B5EF4-FFF2-40B4-BE49-F238E27FC236}">
                <a16:creationId xmlns:a16="http://schemas.microsoft.com/office/drawing/2014/main" id="{537B95D6-4CB5-69F1-A738-64E0A648B2E7}"/>
              </a:ext>
            </a:extLst>
          </p:cNvPr>
          <p:cNvSpPr txBox="1"/>
          <p:nvPr/>
        </p:nvSpPr>
        <p:spPr>
          <a:xfrm>
            <a:off x="1297858" y="1962231"/>
            <a:ext cx="4365523" cy="341632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40000"/>
                    <a:lumOff val="60000"/>
                  </a:schemeClr>
                </a:solidFill>
                <a:latin typeface="Sylfaen" panose="010A0502050306030303" pitchFamily="18" charset="0"/>
              </a:rPr>
              <a:t>The "Sales Contribution by Top Customers vs. Others" doughnut chart clearly illustrates that top customers account for the majority of sales, contributing 7.03M (73.17%) of the total revenue. In contrast, other customers contribute 2.58M (26.83%). This highlights that top customers are crucial to the company's sales, significantly outperforming the general customer base and demonstrating their influence on overall sales performance.</a:t>
            </a:r>
          </a:p>
        </p:txBody>
      </p:sp>
    </p:spTree>
    <p:extLst>
      <p:ext uri="{BB962C8B-B14F-4D97-AF65-F5344CB8AC3E}">
        <p14:creationId xmlns:p14="http://schemas.microsoft.com/office/powerpoint/2010/main" val="7345314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342</TotalTime>
  <Words>1337</Words>
  <Application>Microsoft Office PowerPoint</Application>
  <PresentationFormat>Widescreen</PresentationFormat>
  <Paragraphs>116</Paragraphs>
  <Slides>35</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Bookman Old Style</vt:lpstr>
      <vt:lpstr>Calibri</vt:lpstr>
      <vt:lpstr>Perpetua Titling MT</vt:lpstr>
      <vt:lpstr>Rockwell</vt:lpstr>
      <vt:lpstr>Sylfaen</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 singh</dc:creator>
  <cp:lastModifiedBy>rahul singh</cp:lastModifiedBy>
  <cp:revision>11</cp:revision>
  <dcterms:created xsi:type="dcterms:W3CDTF">2024-09-19T16:57:28Z</dcterms:created>
  <dcterms:modified xsi:type="dcterms:W3CDTF">2024-09-23T17:16:49Z</dcterms:modified>
</cp:coreProperties>
</file>